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64" r:id="rId1"/>
    <p:sldMasterId id="2147483876" r:id="rId2"/>
  </p:sldMasterIdLst>
  <p:notesMasterIdLst>
    <p:notesMasterId r:id="rId29"/>
  </p:notesMasterIdLst>
  <p:handoutMasterIdLst>
    <p:handoutMasterId r:id="rId30"/>
  </p:handoutMasterIdLst>
  <p:sldIdLst>
    <p:sldId id="341" r:id="rId3"/>
    <p:sldId id="371" r:id="rId4"/>
    <p:sldId id="372" r:id="rId5"/>
    <p:sldId id="373" r:id="rId6"/>
    <p:sldId id="376" r:id="rId7"/>
    <p:sldId id="374" r:id="rId8"/>
    <p:sldId id="375" r:id="rId9"/>
    <p:sldId id="379" r:id="rId10"/>
    <p:sldId id="380" r:id="rId11"/>
    <p:sldId id="385" r:id="rId12"/>
    <p:sldId id="377" r:id="rId13"/>
    <p:sldId id="381" r:id="rId14"/>
    <p:sldId id="383" r:id="rId15"/>
    <p:sldId id="398" r:id="rId16"/>
    <p:sldId id="382" r:id="rId17"/>
    <p:sldId id="386" r:id="rId18"/>
    <p:sldId id="388" r:id="rId19"/>
    <p:sldId id="389" r:id="rId20"/>
    <p:sldId id="391" r:id="rId21"/>
    <p:sldId id="392" r:id="rId22"/>
    <p:sldId id="393" r:id="rId23"/>
    <p:sldId id="396" r:id="rId24"/>
    <p:sldId id="397" r:id="rId25"/>
    <p:sldId id="394" r:id="rId26"/>
    <p:sldId id="395" r:id="rId27"/>
    <p:sldId id="384" r:id="rId28"/>
  </p:sldIdLst>
  <p:sldSz cx="9144000" cy="6858000" type="screen4x3"/>
  <p:notesSz cx="6797675" cy="9926638"/>
  <p:defaultTextStyle>
    <a:defPPr>
      <a:defRPr lang="sv-SE"/>
    </a:defPPr>
    <a:lvl1pPr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1pPr>
    <a:lvl2pPr marL="4572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2pPr>
    <a:lvl3pPr marL="9144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3pPr>
    <a:lvl4pPr marL="13716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4pPr>
    <a:lvl5pPr marL="18288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A99"/>
    <a:srgbClr val="FFCC00"/>
    <a:srgbClr val="FFFF00"/>
    <a:srgbClr val="3399FF"/>
    <a:srgbClr val="000000"/>
    <a:srgbClr val="FF3300"/>
    <a:srgbClr val="00A3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658" autoAdjust="0"/>
    <p:restoredTop sz="82517" autoAdjust="0"/>
  </p:normalViewPr>
  <p:slideViewPr>
    <p:cSldViewPr>
      <p:cViewPr varScale="1">
        <p:scale>
          <a:sx n="58" d="100"/>
          <a:sy n="58" d="100"/>
        </p:scale>
        <p:origin x="1596"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41" d="100"/>
          <a:sy n="41" d="100"/>
        </p:scale>
        <p:origin x="1522" y="2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pPr>
              <a:defRPr/>
            </a:pPr>
            <a:endParaRPr lang="sv-SE"/>
          </a:p>
        </p:txBody>
      </p:sp>
      <p:sp>
        <p:nvSpPr>
          <p:cNvPr id="3" name="Platshållare för datum 2"/>
          <p:cNvSpPr>
            <a:spLocks noGrp="1"/>
          </p:cNvSpPr>
          <p:nvPr>
            <p:ph type="dt" sz="quarter" idx="1"/>
          </p:nvPr>
        </p:nvSpPr>
        <p:spPr>
          <a:xfrm>
            <a:off x="3849688" y="0"/>
            <a:ext cx="2946400" cy="498475"/>
          </a:xfrm>
          <a:prstGeom prst="rect">
            <a:avLst/>
          </a:prstGeom>
        </p:spPr>
        <p:txBody>
          <a:bodyPr vert="horz" lIns="91440" tIns="45720" rIns="91440" bIns="45720" rtlCol="0"/>
          <a:lstStyle>
            <a:lvl1pPr algn="r">
              <a:defRPr sz="1200"/>
            </a:lvl1pPr>
          </a:lstStyle>
          <a:p>
            <a:pPr>
              <a:defRPr/>
            </a:pPr>
            <a:fld id="{861B2B65-8A86-4205-B77C-AE61E0CE65F6}" type="datetimeFigureOut">
              <a:rPr lang="sv-SE"/>
              <a:pPr>
                <a:defRPr/>
              </a:pPr>
              <a:t>2015-11-30</a:t>
            </a:fld>
            <a:endParaRPr lang="sv-SE"/>
          </a:p>
        </p:txBody>
      </p:sp>
      <p:sp>
        <p:nvSpPr>
          <p:cNvPr id="4" name="Platshållare för sidfot 3"/>
          <p:cNvSpPr>
            <a:spLocks noGrp="1"/>
          </p:cNvSpPr>
          <p:nvPr>
            <p:ph type="ftr" sz="quarter" idx="2"/>
          </p:nvPr>
        </p:nvSpPr>
        <p:spPr>
          <a:xfrm>
            <a:off x="0" y="9428163"/>
            <a:ext cx="2946400" cy="498475"/>
          </a:xfrm>
          <a:prstGeom prst="rect">
            <a:avLst/>
          </a:prstGeom>
        </p:spPr>
        <p:txBody>
          <a:bodyPr vert="horz" lIns="91440" tIns="45720" rIns="91440" bIns="45720" rtlCol="0" anchor="b"/>
          <a:lstStyle>
            <a:lvl1pPr algn="l">
              <a:defRPr sz="1200"/>
            </a:lvl1pPr>
          </a:lstStyle>
          <a:p>
            <a:pPr>
              <a:defRPr/>
            </a:pPr>
            <a:endParaRPr lang="sv-SE"/>
          </a:p>
        </p:txBody>
      </p:sp>
      <p:sp>
        <p:nvSpPr>
          <p:cNvPr id="5" name="Platshållare för bildnummer 4"/>
          <p:cNvSpPr>
            <a:spLocks noGrp="1"/>
          </p:cNvSpPr>
          <p:nvPr>
            <p:ph type="sldNum" sz="quarter" idx="3"/>
          </p:nvPr>
        </p:nvSpPr>
        <p:spPr>
          <a:xfrm>
            <a:off x="3849688" y="9428163"/>
            <a:ext cx="2946400" cy="498475"/>
          </a:xfrm>
          <a:prstGeom prst="rect">
            <a:avLst/>
          </a:prstGeom>
        </p:spPr>
        <p:txBody>
          <a:bodyPr vert="horz" wrap="square" lIns="91440" tIns="45720" rIns="91440" bIns="45720" numCol="1" anchor="b" anchorCtr="0" compatLnSpc="1">
            <a:prstTxWarp prst="textNoShape">
              <a:avLst/>
            </a:prstTxWarp>
          </a:bodyPr>
          <a:lstStyle>
            <a:lvl1pPr algn="r">
              <a:defRPr sz="1200" smtClean="0"/>
            </a:lvl1pPr>
          </a:lstStyle>
          <a:p>
            <a:pPr>
              <a:defRPr/>
            </a:pPr>
            <a:fld id="{3012F7F2-21E2-4C01-9F99-943C80BBBD9C}" type="slidenum">
              <a:rPr lang="sv-SE" altLang="sv-SE"/>
              <a:pPr>
                <a:defRPr/>
              </a:pPr>
              <a:t>‹#›</a:t>
            </a:fld>
            <a:endParaRPr lang="sv-SE" altLang="sv-SE"/>
          </a:p>
        </p:txBody>
      </p:sp>
    </p:spTree>
    <p:extLst>
      <p:ext uri="{BB962C8B-B14F-4D97-AF65-F5344CB8AC3E}">
        <p14:creationId xmlns:p14="http://schemas.microsoft.com/office/powerpoint/2010/main" val="28381645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6400" cy="496888"/>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sv-SE"/>
          </a:p>
        </p:txBody>
      </p:sp>
      <p:sp>
        <p:nvSpPr>
          <p:cNvPr id="3" name="Platshållare för datum 2"/>
          <p:cNvSpPr>
            <a:spLocks noGrp="1"/>
          </p:cNvSpPr>
          <p:nvPr>
            <p:ph type="dt" idx="1"/>
          </p:nvPr>
        </p:nvSpPr>
        <p:spPr>
          <a:xfrm>
            <a:off x="3849688" y="0"/>
            <a:ext cx="2946400" cy="4968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F8C164C8-61C0-4773-AA45-26DC312B81C6}" type="datetimeFigureOut">
              <a:rPr lang="sv-SE"/>
              <a:pPr>
                <a:defRPr/>
              </a:pPr>
              <a:t>2015-11-30</a:t>
            </a:fld>
            <a:endParaRPr lang="sv-SE"/>
          </a:p>
        </p:txBody>
      </p:sp>
      <p:sp>
        <p:nvSpPr>
          <p:cNvPr id="4" name="Platshållare för bildobjekt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sv-SE" noProof="0"/>
          </a:p>
        </p:txBody>
      </p:sp>
      <p:sp>
        <p:nvSpPr>
          <p:cNvPr id="5" name="Platshållare för anteckningar 4"/>
          <p:cNvSpPr>
            <a:spLocks noGrp="1"/>
          </p:cNvSpPr>
          <p:nvPr>
            <p:ph type="body" sz="quarter" idx="3"/>
          </p:nvPr>
        </p:nvSpPr>
        <p:spPr>
          <a:xfrm>
            <a:off x="679450" y="4714875"/>
            <a:ext cx="5438775" cy="4467225"/>
          </a:xfrm>
          <a:prstGeom prst="rect">
            <a:avLst/>
          </a:prstGeom>
        </p:spPr>
        <p:txBody>
          <a:bodyPr vert="horz" wrap="square" lIns="91440" tIns="45720" rIns="91440" bIns="45720" numCol="1" anchor="t" anchorCtr="0" compatLnSpc="1">
            <a:prstTxWarp prst="textNoShape">
              <a:avLst/>
            </a:prstTxWarp>
            <a:normAutofit/>
          </a:bodyPr>
          <a:lstStyle/>
          <a:p>
            <a:pPr lvl="0"/>
            <a:r>
              <a:rPr lang="sv-SE" noProof="0" smtClean="0"/>
              <a:t>Klicka här för att ändra format på bakgrundstexten</a:t>
            </a:r>
          </a:p>
          <a:p>
            <a:pPr lvl="1"/>
            <a:r>
              <a:rPr lang="sv-SE" noProof="0" smtClean="0"/>
              <a:t>Nivå två</a:t>
            </a:r>
          </a:p>
          <a:p>
            <a:pPr lvl="2"/>
            <a:r>
              <a:rPr lang="sv-SE" noProof="0" smtClean="0"/>
              <a:t>Nivå tre</a:t>
            </a:r>
          </a:p>
          <a:p>
            <a:pPr lvl="3"/>
            <a:r>
              <a:rPr lang="sv-SE" noProof="0" smtClean="0"/>
              <a:t>Nivå fyra</a:t>
            </a:r>
          </a:p>
          <a:p>
            <a:pPr lvl="4"/>
            <a:r>
              <a:rPr lang="sv-SE" noProof="0" smtClean="0"/>
              <a:t>Nivå fem</a:t>
            </a:r>
          </a:p>
        </p:txBody>
      </p:sp>
      <p:sp>
        <p:nvSpPr>
          <p:cNvPr id="6" name="Platshållare för sidfot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sv-SE"/>
          </a:p>
        </p:txBody>
      </p:sp>
      <p:sp>
        <p:nvSpPr>
          <p:cNvPr id="7" name="Platshållare för bildnummer 6"/>
          <p:cNvSpPr>
            <a:spLocks noGrp="1"/>
          </p:cNvSpPr>
          <p:nvPr>
            <p:ph type="sldNum" sz="quarter" idx="5"/>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54A09843-E4E9-4CDC-B1EA-0098043AB3C6}" type="slidenum">
              <a:rPr lang="sv-SE" altLang="sv-SE"/>
              <a:pPr>
                <a:defRPr/>
              </a:pPr>
              <a:t>‹#›</a:t>
            </a:fld>
            <a:endParaRPr lang="sv-SE" altLang="sv-SE"/>
          </a:p>
        </p:txBody>
      </p:sp>
    </p:spTree>
    <p:extLst>
      <p:ext uri="{BB962C8B-B14F-4D97-AF65-F5344CB8AC3E}">
        <p14:creationId xmlns:p14="http://schemas.microsoft.com/office/powerpoint/2010/main" val="413997378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www.pbs.org/newshour/rundown/many-americans-dont-know-theyre-using-government-data-using-apps-like-uber-pew-reports-says/" TargetMode="External"/><Relationship Id="rId3" Type="http://schemas.openxmlformats.org/officeDocument/2006/relationships/hyperlink" Target="http://theodi.org/open-data-means-business" TargetMode="External"/><Relationship Id="rId7" Type="http://schemas.openxmlformats.org/officeDocument/2006/relationships/hyperlink" Target="http://www.usgs.gov/blogs/features/usgs_top_story/business-experts-see-landsat-as-stunning-return-on-public-investment/"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www.forbes.com/sites/bruceupbin/2013/10/02/monsanto-buys-climate-corp-for-930-million/" TargetMode="External"/><Relationship Id="rId5" Type="http://schemas.openxmlformats.org/officeDocument/2006/relationships/hyperlink" Target="http://www.slideshare.net/dirdigeng/getting-open-data-used" TargetMode="External"/><Relationship Id="rId4" Type="http://schemas.openxmlformats.org/officeDocument/2006/relationships/hyperlink" Target="http://www.gov.scot/Publications/2013/12/6550/4"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G8-ODC = G8-ländernas </a:t>
            </a:r>
            <a:r>
              <a:rPr lang="sv-SE" dirty="0" err="1" smtClean="0"/>
              <a:t>Open</a:t>
            </a:r>
            <a:r>
              <a:rPr lang="sv-SE" dirty="0" smtClean="0"/>
              <a:t> Data Charter</a:t>
            </a:r>
          </a:p>
          <a:p>
            <a:endParaRPr lang="en-GB" dirty="0"/>
          </a:p>
        </p:txBody>
      </p:sp>
      <p:sp>
        <p:nvSpPr>
          <p:cNvPr id="4" name="Platshållare för bildnummer 3"/>
          <p:cNvSpPr>
            <a:spLocks noGrp="1"/>
          </p:cNvSpPr>
          <p:nvPr>
            <p:ph type="sldNum" sz="quarter" idx="10"/>
          </p:nvPr>
        </p:nvSpPr>
        <p:spPr/>
        <p:txBody>
          <a:bodyPr/>
          <a:lstStyle/>
          <a:p>
            <a:pPr>
              <a:defRPr/>
            </a:pPr>
            <a:fld id="{54A09843-E4E9-4CDC-B1EA-0098043AB3C6}" type="slidenum">
              <a:rPr lang="sv-SE" altLang="sv-SE" smtClean="0"/>
              <a:pPr>
                <a:defRPr/>
              </a:pPr>
              <a:t>3</a:t>
            </a:fld>
            <a:endParaRPr lang="sv-SE" altLang="sv-SE"/>
          </a:p>
        </p:txBody>
      </p:sp>
    </p:spTree>
    <p:extLst>
      <p:ext uri="{BB962C8B-B14F-4D97-AF65-F5344CB8AC3E}">
        <p14:creationId xmlns:p14="http://schemas.microsoft.com/office/powerpoint/2010/main" val="19396602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EU </a:t>
            </a:r>
            <a:r>
              <a:rPr lang="sv-SE" dirty="0" err="1" smtClean="0"/>
              <a:t>becomes</a:t>
            </a:r>
            <a:r>
              <a:rPr lang="sv-SE" dirty="0" smtClean="0"/>
              <a:t> a </a:t>
            </a:r>
            <a:r>
              <a:rPr lang="sv-SE" dirty="0" err="1" smtClean="0"/>
              <a:t>sustainable</a:t>
            </a:r>
            <a:r>
              <a:rPr lang="sv-SE" dirty="0" smtClean="0"/>
              <a:t>, smart and </a:t>
            </a:r>
            <a:r>
              <a:rPr lang="sv-SE" dirty="0" err="1" smtClean="0"/>
              <a:t>inclusive</a:t>
            </a:r>
            <a:r>
              <a:rPr lang="sv-SE" dirty="0" smtClean="0"/>
              <a:t> </a:t>
            </a:r>
            <a:r>
              <a:rPr lang="sv-SE" dirty="0" err="1" smtClean="0"/>
              <a:t>economy</a:t>
            </a:r>
            <a:endParaRPr lang="sv-SE" dirty="0" smtClean="0"/>
          </a:p>
          <a:p>
            <a:r>
              <a:rPr lang="sv-SE" dirty="0" smtClean="0"/>
              <a:t>Digital</a:t>
            </a:r>
            <a:r>
              <a:rPr lang="sv-SE" baseline="0" dirty="0" smtClean="0"/>
              <a:t> agenda: F</a:t>
            </a:r>
            <a:r>
              <a:rPr lang="sv-SE" dirty="0" smtClean="0"/>
              <a:t>ler offentliga organ måste åläggas att öppna dataresurser för gränsöverskridande tillämpningar och tjänster</a:t>
            </a:r>
          </a:p>
          <a:p>
            <a:r>
              <a:rPr lang="sv-SE" dirty="0" err="1" smtClean="0"/>
              <a:t>eGov</a:t>
            </a:r>
            <a:r>
              <a:rPr lang="sv-SE" dirty="0" smtClean="0"/>
              <a:t> Action Plan:</a:t>
            </a:r>
            <a:r>
              <a:rPr lang="sv-SE" baseline="0" dirty="0" smtClean="0"/>
              <a:t> Inget specifikt om öppna data</a:t>
            </a:r>
            <a:endParaRPr lang="en-GB" dirty="0"/>
          </a:p>
        </p:txBody>
      </p:sp>
      <p:sp>
        <p:nvSpPr>
          <p:cNvPr id="4" name="Platshållare för bildnummer 3"/>
          <p:cNvSpPr>
            <a:spLocks noGrp="1"/>
          </p:cNvSpPr>
          <p:nvPr>
            <p:ph type="sldNum" sz="quarter" idx="10"/>
          </p:nvPr>
        </p:nvSpPr>
        <p:spPr/>
        <p:txBody>
          <a:bodyPr/>
          <a:lstStyle/>
          <a:p>
            <a:pPr>
              <a:defRPr/>
            </a:pPr>
            <a:fld id="{54A09843-E4E9-4CDC-B1EA-0098043AB3C6}" type="slidenum">
              <a:rPr lang="sv-SE" altLang="sv-SE" smtClean="0"/>
              <a:pPr>
                <a:defRPr/>
              </a:pPr>
              <a:t>17</a:t>
            </a:fld>
            <a:endParaRPr lang="sv-SE" altLang="sv-SE"/>
          </a:p>
        </p:txBody>
      </p:sp>
    </p:spTree>
    <p:extLst>
      <p:ext uri="{BB962C8B-B14F-4D97-AF65-F5344CB8AC3E}">
        <p14:creationId xmlns:p14="http://schemas.microsoft.com/office/powerpoint/2010/main" val="36263304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Öppna data är ett av fyra fokusområden som uppmärksammats i </a:t>
            </a:r>
            <a:r>
              <a:rPr lang="sv-SE" dirty="0" err="1" smtClean="0"/>
              <a:t>eGov</a:t>
            </a:r>
            <a:r>
              <a:rPr lang="sv-SE" dirty="0" smtClean="0"/>
              <a:t> Action Plan Mid Term Review 2015.</a:t>
            </a:r>
          </a:p>
          <a:p>
            <a:r>
              <a:rPr lang="sv-SE" dirty="0" smtClean="0"/>
              <a:t>Övriga tre områden är</a:t>
            </a:r>
          </a:p>
          <a:p>
            <a:pPr marL="228600" indent="-228600">
              <a:buAutoNum type="arabicPeriod"/>
            </a:pPr>
            <a:r>
              <a:rPr lang="en-GB" sz="1200" b="0" i="0" u="none" strike="noStrike" kern="1200" baseline="0" dirty="0" smtClean="0">
                <a:solidFill>
                  <a:schemeClr val="tx1"/>
                </a:solidFill>
                <a:latin typeface="+mn-lt"/>
                <a:ea typeface="MS PGothic" pitchFamily="34" charset="-128"/>
                <a:cs typeface="MS PGothic" charset="0"/>
              </a:rPr>
              <a:t>Citizens’ involvement in the production of collaborative services;</a:t>
            </a:r>
          </a:p>
          <a:p>
            <a:pPr marL="228600" indent="-228600">
              <a:buAutoNum type="arabicPeriod"/>
            </a:pPr>
            <a:r>
              <a:rPr lang="en-GB" sz="1200" b="0" i="0" u="none" strike="noStrike" kern="1200" baseline="0" dirty="0" smtClean="0">
                <a:solidFill>
                  <a:schemeClr val="tx1"/>
                </a:solidFill>
                <a:latin typeface="+mn-lt"/>
                <a:ea typeface="MS PGothic" pitchFamily="34" charset="-128"/>
                <a:cs typeface="MS PGothic" charset="0"/>
              </a:rPr>
              <a:t>Interoperability and re-use of Public Sector Information; </a:t>
            </a:r>
          </a:p>
          <a:p>
            <a:pPr marL="228600" indent="-228600">
              <a:buAutoNum type="arabicPeriod"/>
            </a:pPr>
            <a:r>
              <a:rPr lang="en-GB" sz="1200" b="0" i="0" u="none" strike="noStrike" kern="1200" baseline="0" dirty="0" smtClean="0">
                <a:solidFill>
                  <a:schemeClr val="tx1"/>
                </a:solidFill>
                <a:latin typeface="+mn-lt"/>
                <a:ea typeface="MS PGothic" pitchFamily="34" charset="-128"/>
                <a:cs typeface="MS PGothic" charset="0"/>
              </a:rPr>
              <a:t>Once-only principle, in the respect of privacy and data protection rules </a:t>
            </a:r>
          </a:p>
          <a:p>
            <a:endParaRPr lang="en-GB" dirty="0"/>
          </a:p>
        </p:txBody>
      </p:sp>
      <p:sp>
        <p:nvSpPr>
          <p:cNvPr id="4" name="Platshållare för bildnummer 3"/>
          <p:cNvSpPr>
            <a:spLocks noGrp="1"/>
          </p:cNvSpPr>
          <p:nvPr>
            <p:ph type="sldNum" sz="quarter" idx="10"/>
          </p:nvPr>
        </p:nvSpPr>
        <p:spPr/>
        <p:txBody>
          <a:bodyPr/>
          <a:lstStyle/>
          <a:p>
            <a:pPr>
              <a:defRPr/>
            </a:pPr>
            <a:fld id="{54A09843-E4E9-4CDC-B1EA-0098043AB3C6}" type="slidenum">
              <a:rPr lang="sv-SE" altLang="sv-SE" smtClean="0"/>
              <a:pPr>
                <a:defRPr/>
              </a:pPr>
              <a:t>19</a:t>
            </a:fld>
            <a:endParaRPr lang="sv-SE" altLang="sv-SE"/>
          </a:p>
        </p:txBody>
      </p:sp>
    </p:spTree>
    <p:extLst>
      <p:ext uri="{BB962C8B-B14F-4D97-AF65-F5344CB8AC3E}">
        <p14:creationId xmlns:p14="http://schemas.microsoft.com/office/powerpoint/2010/main" val="20476065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Kommissionen upphör den 31/12-2015</a:t>
            </a:r>
          </a:p>
          <a:p>
            <a:r>
              <a:rPr lang="sv-SE" dirty="0" smtClean="0"/>
              <a:t>Öppna</a:t>
            </a:r>
            <a:r>
              <a:rPr lang="sv-SE" baseline="0" dirty="0" smtClean="0"/>
              <a:t> data nämns i delbetänkandet, men dess strategiska roll lyfts inte fram</a:t>
            </a:r>
            <a:endParaRPr lang="en-GB" dirty="0"/>
          </a:p>
        </p:txBody>
      </p:sp>
      <p:sp>
        <p:nvSpPr>
          <p:cNvPr id="4" name="Platshållare för bildnummer 3"/>
          <p:cNvSpPr>
            <a:spLocks noGrp="1"/>
          </p:cNvSpPr>
          <p:nvPr>
            <p:ph type="sldNum" sz="quarter" idx="10"/>
          </p:nvPr>
        </p:nvSpPr>
        <p:spPr/>
        <p:txBody>
          <a:bodyPr/>
          <a:lstStyle/>
          <a:p>
            <a:pPr>
              <a:defRPr/>
            </a:pPr>
            <a:fld id="{54A09843-E4E9-4CDC-B1EA-0098043AB3C6}" type="slidenum">
              <a:rPr lang="sv-SE" altLang="sv-SE" smtClean="0"/>
              <a:pPr>
                <a:defRPr/>
              </a:pPr>
              <a:t>21</a:t>
            </a:fld>
            <a:endParaRPr lang="sv-SE" altLang="sv-SE"/>
          </a:p>
        </p:txBody>
      </p:sp>
    </p:spTree>
    <p:extLst>
      <p:ext uri="{BB962C8B-B14F-4D97-AF65-F5344CB8AC3E}">
        <p14:creationId xmlns:p14="http://schemas.microsoft.com/office/powerpoint/2010/main" val="32017083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Handling omfattar även geografisk information, vissa</a:t>
            </a:r>
            <a:r>
              <a:rPr lang="sv-SE" baseline="0" dirty="0" smtClean="0"/>
              <a:t> undantag finns</a:t>
            </a:r>
            <a:endParaRPr lang="en-GB" dirty="0"/>
          </a:p>
        </p:txBody>
      </p:sp>
      <p:sp>
        <p:nvSpPr>
          <p:cNvPr id="4" name="Platshållare för bildnummer 3"/>
          <p:cNvSpPr>
            <a:spLocks noGrp="1"/>
          </p:cNvSpPr>
          <p:nvPr>
            <p:ph type="sldNum" sz="quarter" idx="10"/>
          </p:nvPr>
        </p:nvSpPr>
        <p:spPr/>
        <p:txBody>
          <a:bodyPr/>
          <a:lstStyle/>
          <a:p>
            <a:pPr>
              <a:defRPr/>
            </a:pPr>
            <a:fld id="{54A09843-E4E9-4CDC-B1EA-0098043AB3C6}" type="slidenum">
              <a:rPr lang="sv-SE" altLang="sv-SE" smtClean="0"/>
              <a:pPr>
                <a:defRPr/>
              </a:pPr>
              <a:t>24</a:t>
            </a:fld>
            <a:endParaRPr lang="sv-SE" altLang="sv-SE"/>
          </a:p>
        </p:txBody>
      </p:sp>
    </p:spTree>
    <p:extLst>
      <p:ext uri="{BB962C8B-B14F-4D97-AF65-F5344CB8AC3E}">
        <p14:creationId xmlns:p14="http://schemas.microsoft.com/office/powerpoint/2010/main" val="40579334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23 B$ årligen i Sverige (grov uppskattning)</a:t>
            </a:r>
            <a:endParaRPr lang="en-GB" dirty="0"/>
          </a:p>
        </p:txBody>
      </p:sp>
      <p:sp>
        <p:nvSpPr>
          <p:cNvPr id="4" name="Platshållare för bildnummer 3"/>
          <p:cNvSpPr>
            <a:spLocks noGrp="1"/>
          </p:cNvSpPr>
          <p:nvPr>
            <p:ph type="sldNum" sz="quarter" idx="10"/>
          </p:nvPr>
        </p:nvSpPr>
        <p:spPr/>
        <p:txBody>
          <a:bodyPr/>
          <a:lstStyle/>
          <a:p>
            <a:pPr>
              <a:defRPr/>
            </a:pPr>
            <a:fld id="{54A09843-E4E9-4CDC-B1EA-0098043AB3C6}" type="slidenum">
              <a:rPr lang="sv-SE" altLang="sv-SE" smtClean="0"/>
              <a:pPr>
                <a:defRPr/>
              </a:pPr>
              <a:t>25</a:t>
            </a:fld>
            <a:endParaRPr lang="sv-SE" altLang="sv-SE"/>
          </a:p>
        </p:txBody>
      </p:sp>
    </p:spTree>
    <p:extLst>
      <p:ext uri="{BB962C8B-B14F-4D97-AF65-F5344CB8AC3E}">
        <p14:creationId xmlns:p14="http://schemas.microsoft.com/office/powerpoint/2010/main" val="1797412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GB" dirty="0"/>
          </a:p>
        </p:txBody>
      </p:sp>
      <p:sp>
        <p:nvSpPr>
          <p:cNvPr id="4" name="Platshållare för bildnummer 3"/>
          <p:cNvSpPr>
            <a:spLocks noGrp="1"/>
          </p:cNvSpPr>
          <p:nvPr>
            <p:ph type="sldNum" sz="quarter" idx="10"/>
          </p:nvPr>
        </p:nvSpPr>
        <p:spPr/>
        <p:txBody>
          <a:bodyPr/>
          <a:lstStyle/>
          <a:p>
            <a:pPr>
              <a:defRPr/>
            </a:pPr>
            <a:fld id="{54A09843-E4E9-4CDC-B1EA-0098043AB3C6}" type="slidenum">
              <a:rPr lang="sv-SE" altLang="sv-SE" smtClean="0"/>
              <a:pPr>
                <a:defRPr/>
              </a:pPr>
              <a:t>4</a:t>
            </a:fld>
            <a:endParaRPr lang="sv-SE" altLang="sv-SE"/>
          </a:p>
        </p:txBody>
      </p:sp>
    </p:spTree>
    <p:extLst>
      <p:ext uri="{BB962C8B-B14F-4D97-AF65-F5344CB8AC3E}">
        <p14:creationId xmlns:p14="http://schemas.microsoft.com/office/powerpoint/2010/main" val="28748240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Ingen kvantifiering, enbart förväntningar</a:t>
            </a:r>
            <a:endParaRPr lang="en-GB" dirty="0"/>
          </a:p>
        </p:txBody>
      </p:sp>
      <p:sp>
        <p:nvSpPr>
          <p:cNvPr id="4" name="Platshållare för bildnummer 3"/>
          <p:cNvSpPr>
            <a:spLocks noGrp="1"/>
          </p:cNvSpPr>
          <p:nvPr>
            <p:ph type="sldNum" sz="quarter" idx="10"/>
          </p:nvPr>
        </p:nvSpPr>
        <p:spPr/>
        <p:txBody>
          <a:bodyPr/>
          <a:lstStyle/>
          <a:p>
            <a:pPr>
              <a:defRPr/>
            </a:pPr>
            <a:fld id="{54A09843-E4E9-4CDC-B1EA-0098043AB3C6}" type="slidenum">
              <a:rPr lang="sv-SE" altLang="sv-SE" smtClean="0"/>
              <a:pPr>
                <a:defRPr/>
              </a:pPr>
              <a:t>5</a:t>
            </a:fld>
            <a:endParaRPr lang="sv-SE" altLang="sv-SE"/>
          </a:p>
        </p:txBody>
      </p:sp>
    </p:spTree>
    <p:extLst>
      <p:ext uri="{BB962C8B-B14F-4D97-AF65-F5344CB8AC3E}">
        <p14:creationId xmlns:p14="http://schemas.microsoft.com/office/powerpoint/2010/main" val="2576338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sv-SE" dirty="0" smtClean="0"/>
              <a:t>Sveriges andel av världsekonomin är c:a 0,8 % (538237/69659626) vilket</a:t>
            </a:r>
            <a:r>
              <a:rPr lang="sv-SE" baseline="0" dirty="0" smtClean="0"/>
              <a:t> medför att värdet i Sverige skulle vara runt 23 B$ årligen.</a:t>
            </a:r>
            <a:endParaRPr lang="en-GB" dirty="0" smtClean="0"/>
          </a:p>
          <a:p>
            <a:endParaRPr lang="en-GB" dirty="0"/>
          </a:p>
        </p:txBody>
      </p:sp>
      <p:sp>
        <p:nvSpPr>
          <p:cNvPr id="4" name="Platshållare för bildnummer 3"/>
          <p:cNvSpPr>
            <a:spLocks noGrp="1"/>
          </p:cNvSpPr>
          <p:nvPr>
            <p:ph type="sldNum" sz="quarter" idx="10"/>
          </p:nvPr>
        </p:nvSpPr>
        <p:spPr/>
        <p:txBody>
          <a:bodyPr/>
          <a:lstStyle/>
          <a:p>
            <a:pPr>
              <a:defRPr/>
            </a:pPr>
            <a:fld id="{54A09843-E4E9-4CDC-B1EA-0098043AB3C6}" type="slidenum">
              <a:rPr lang="sv-SE" altLang="sv-SE" smtClean="0"/>
              <a:pPr>
                <a:defRPr/>
              </a:pPr>
              <a:t>8</a:t>
            </a:fld>
            <a:endParaRPr lang="sv-SE" altLang="sv-SE"/>
          </a:p>
        </p:txBody>
      </p:sp>
    </p:spTree>
    <p:extLst>
      <p:ext uri="{BB962C8B-B14F-4D97-AF65-F5344CB8AC3E}">
        <p14:creationId xmlns:p14="http://schemas.microsoft.com/office/powerpoint/2010/main" val="12763058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GB" dirty="0"/>
          </a:p>
        </p:txBody>
      </p:sp>
      <p:sp>
        <p:nvSpPr>
          <p:cNvPr id="4" name="Platshållare för bildnummer 3"/>
          <p:cNvSpPr>
            <a:spLocks noGrp="1"/>
          </p:cNvSpPr>
          <p:nvPr>
            <p:ph type="sldNum" sz="quarter" idx="10"/>
          </p:nvPr>
        </p:nvSpPr>
        <p:spPr/>
        <p:txBody>
          <a:bodyPr/>
          <a:lstStyle/>
          <a:p>
            <a:pPr>
              <a:defRPr/>
            </a:pPr>
            <a:fld id="{54A09843-E4E9-4CDC-B1EA-0098043AB3C6}" type="slidenum">
              <a:rPr lang="sv-SE" altLang="sv-SE" smtClean="0"/>
              <a:pPr>
                <a:defRPr/>
              </a:pPr>
              <a:t>9</a:t>
            </a:fld>
            <a:endParaRPr lang="sv-SE" altLang="sv-SE"/>
          </a:p>
        </p:txBody>
      </p:sp>
    </p:spTree>
    <p:extLst>
      <p:ext uri="{BB962C8B-B14F-4D97-AF65-F5344CB8AC3E}">
        <p14:creationId xmlns:p14="http://schemas.microsoft.com/office/powerpoint/2010/main" val="32523382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GB" sz="1200" b="0" i="0" u="none" strike="noStrike" kern="1200" baseline="0" dirty="0" smtClean="0">
              <a:solidFill>
                <a:schemeClr val="tx1"/>
              </a:solidFill>
              <a:latin typeface="+mn-lt"/>
              <a:ea typeface="MS PGothic" pitchFamily="34" charset="-128"/>
              <a:cs typeface="MS PGothic" charset="0"/>
            </a:endParaRPr>
          </a:p>
        </p:txBody>
      </p:sp>
      <p:sp>
        <p:nvSpPr>
          <p:cNvPr id="4" name="Platshållare för bildnummer 3"/>
          <p:cNvSpPr>
            <a:spLocks noGrp="1"/>
          </p:cNvSpPr>
          <p:nvPr>
            <p:ph type="sldNum" sz="quarter" idx="10"/>
          </p:nvPr>
        </p:nvSpPr>
        <p:spPr/>
        <p:txBody>
          <a:bodyPr/>
          <a:lstStyle/>
          <a:p>
            <a:pPr>
              <a:defRPr/>
            </a:pPr>
            <a:fld id="{54A09843-E4E9-4CDC-B1EA-0098043AB3C6}" type="slidenum">
              <a:rPr lang="sv-SE" altLang="sv-SE" smtClean="0"/>
              <a:pPr>
                <a:defRPr/>
              </a:pPr>
              <a:t>12</a:t>
            </a:fld>
            <a:endParaRPr lang="sv-SE" altLang="sv-SE"/>
          </a:p>
        </p:txBody>
      </p:sp>
    </p:spTree>
    <p:extLst>
      <p:ext uri="{BB962C8B-B14F-4D97-AF65-F5344CB8AC3E}">
        <p14:creationId xmlns:p14="http://schemas.microsoft.com/office/powerpoint/2010/main" val="977298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smtClean="0"/>
              <a:t>Improved</a:t>
            </a:r>
            <a:r>
              <a:rPr lang="sv-SE" dirty="0" smtClean="0"/>
              <a:t> </a:t>
            </a:r>
            <a:r>
              <a:rPr lang="sv-SE" dirty="0" err="1" smtClean="0"/>
              <a:t>infrastructure</a:t>
            </a:r>
            <a:r>
              <a:rPr lang="sv-SE" dirty="0" smtClean="0"/>
              <a:t> planning: </a:t>
            </a:r>
            <a:r>
              <a:rPr lang="en-GB" sz="1200" b="0" i="0" u="none" strike="noStrike" kern="1200" baseline="0" dirty="0" smtClean="0">
                <a:solidFill>
                  <a:schemeClr val="tx1"/>
                </a:solidFill>
                <a:latin typeface="+mn-lt"/>
                <a:ea typeface="MS PGothic" pitchFamily="34" charset="-128"/>
                <a:cs typeface="MS PGothic" charset="0"/>
              </a:rPr>
              <a:t>Open data on passenger flows and travel times allows network operators to improve capacity and throughput. </a:t>
            </a:r>
          </a:p>
          <a:p>
            <a:r>
              <a:rPr lang="sv-SE" sz="1200" b="0" i="0" u="none" strike="noStrike" kern="1200" baseline="0" dirty="0" err="1" smtClean="0">
                <a:solidFill>
                  <a:schemeClr val="tx1"/>
                </a:solidFill>
                <a:latin typeface="+mn-lt"/>
                <a:ea typeface="MS PGothic" pitchFamily="34" charset="-128"/>
                <a:cs typeface="MS PGothic" charset="0"/>
              </a:rPr>
              <a:t>Fleet</a:t>
            </a:r>
            <a:r>
              <a:rPr lang="sv-SE" sz="1200" b="0" i="0" u="none" strike="noStrike" kern="1200" baseline="0" dirty="0" smtClean="0">
                <a:solidFill>
                  <a:schemeClr val="tx1"/>
                </a:solidFill>
                <a:latin typeface="+mn-lt"/>
                <a:ea typeface="MS PGothic" pitchFamily="34" charset="-128"/>
                <a:cs typeface="MS PGothic" charset="0"/>
              </a:rPr>
              <a:t> management: </a:t>
            </a:r>
            <a:r>
              <a:rPr lang="en-GB" sz="1200" b="0" i="0" u="none" strike="noStrike" kern="1200" baseline="0" dirty="0" smtClean="0">
                <a:solidFill>
                  <a:schemeClr val="tx1"/>
                </a:solidFill>
                <a:latin typeface="+mn-lt"/>
                <a:ea typeface="MS PGothic" pitchFamily="34" charset="-128"/>
                <a:cs typeface="MS PGothic" charset="0"/>
              </a:rPr>
              <a:t>benchmarking of vehicle cost and maintenance information can help operators purchase, deploy, and maintain fleets more efficiently.</a:t>
            </a:r>
          </a:p>
          <a:p>
            <a:r>
              <a:rPr lang="sv-SE" sz="1200" b="0" i="0" u="none" strike="noStrike" kern="1200" baseline="0" dirty="0" err="1" smtClean="0">
                <a:solidFill>
                  <a:schemeClr val="tx1"/>
                </a:solidFill>
                <a:latin typeface="+mn-lt"/>
                <a:ea typeface="MS PGothic" pitchFamily="34" charset="-128"/>
                <a:cs typeface="MS PGothic" charset="0"/>
              </a:rPr>
              <a:t>Customer</a:t>
            </a:r>
            <a:r>
              <a:rPr lang="sv-SE" sz="1200" b="0" i="0" u="none" strike="noStrike" kern="1200" baseline="0" dirty="0" smtClean="0">
                <a:solidFill>
                  <a:schemeClr val="tx1"/>
                </a:solidFill>
                <a:latin typeface="+mn-lt"/>
                <a:ea typeface="MS PGothic" pitchFamily="34" charset="-128"/>
                <a:cs typeface="MS PGothic" charset="0"/>
              </a:rPr>
              <a:t> decision </a:t>
            </a:r>
            <a:r>
              <a:rPr lang="sv-SE" sz="1200" b="0" i="0" u="none" strike="noStrike" kern="1200" baseline="0" dirty="0" err="1" smtClean="0">
                <a:solidFill>
                  <a:schemeClr val="tx1"/>
                </a:solidFill>
                <a:latin typeface="+mn-lt"/>
                <a:ea typeface="MS PGothic" pitchFamily="34" charset="-128"/>
                <a:cs typeface="MS PGothic" charset="0"/>
              </a:rPr>
              <a:t>making</a:t>
            </a:r>
            <a:r>
              <a:rPr lang="sv-SE" sz="1200" b="0" i="0" u="none" strike="noStrike" kern="1200" baseline="0" dirty="0" smtClean="0">
                <a:solidFill>
                  <a:schemeClr val="tx1"/>
                </a:solidFill>
                <a:latin typeface="+mn-lt"/>
                <a:ea typeface="MS PGothic" pitchFamily="34" charset="-128"/>
                <a:cs typeface="MS PGothic" charset="0"/>
              </a:rPr>
              <a:t>: </a:t>
            </a:r>
            <a:r>
              <a:rPr lang="en-GB" sz="1200" b="0" i="0" u="none" strike="noStrike" kern="1200" baseline="0" dirty="0" smtClean="0">
                <a:solidFill>
                  <a:schemeClr val="tx1"/>
                </a:solidFill>
                <a:latin typeface="+mn-lt"/>
                <a:ea typeface="MS PGothic" pitchFamily="34" charset="-128"/>
                <a:cs typeface="MS PGothic" charset="0"/>
              </a:rPr>
              <a:t>Detailed open data about costs, reliability, environmental impact can allow customers to make better decisions about which mode of travel to use and when</a:t>
            </a:r>
          </a:p>
          <a:p>
            <a:endParaRPr lang="en-GB" dirty="0"/>
          </a:p>
        </p:txBody>
      </p:sp>
      <p:sp>
        <p:nvSpPr>
          <p:cNvPr id="4" name="Platshållare för bildnummer 3"/>
          <p:cNvSpPr>
            <a:spLocks noGrp="1"/>
          </p:cNvSpPr>
          <p:nvPr>
            <p:ph type="sldNum" sz="quarter" idx="10"/>
          </p:nvPr>
        </p:nvSpPr>
        <p:spPr/>
        <p:txBody>
          <a:bodyPr/>
          <a:lstStyle/>
          <a:p>
            <a:pPr>
              <a:defRPr/>
            </a:pPr>
            <a:fld id="{54A09843-E4E9-4CDC-B1EA-0098043AB3C6}" type="slidenum">
              <a:rPr lang="sv-SE" altLang="sv-SE" smtClean="0"/>
              <a:pPr>
                <a:defRPr/>
              </a:pPr>
              <a:t>13</a:t>
            </a:fld>
            <a:endParaRPr lang="sv-SE" altLang="sv-SE"/>
          </a:p>
        </p:txBody>
      </p:sp>
    </p:spTree>
    <p:extLst>
      <p:ext uri="{BB962C8B-B14F-4D97-AF65-F5344CB8AC3E}">
        <p14:creationId xmlns:p14="http://schemas.microsoft.com/office/powerpoint/2010/main" val="3520129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Vem som producerar nyttorna är sekundär fråga</a:t>
            </a:r>
            <a:endParaRPr lang="en-GB" dirty="0"/>
          </a:p>
        </p:txBody>
      </p:sp>
      <p:sp>
        <p:nvSpPr>
          <p:cNvPr id="4" name="Platshållare för bildnummer 3"/>
          <p:cNvSpPr>
            <a:spLocks noGrp="1"/>
          </p:cNvSpPr>
          <p:nvPr>
            <p:ph type="sldNum" sz="quarter" idx="10"/>
          </p:nvPr>
        </p:nvSpPr>
        <p:spPr/>
        <p:txBody>
          <a:bodyPr/>
          <a:lstStyle/>
          <a:p>
            <a:pPr>
              <a:defRPr/>
            </a:pPr>
            <a:fld id="{54A09843-E4E9-4CDC-B1EA-0098043AB3C6}" type="slidenum">
              <a:rPr lang="sv-SE" altLang="sv-SE" smtClean="0"/>
              <a:pPr>
                <a:defRPr/>
              </a:pPr>
              <a:t>14</a:t>
            </a:fld>
            <a:endParaRPr lang="sv-SE" altLang="sv-SE"/>
          </a:p>
        </p:txBody>
      </p:sp>
    </p:spTree>
    <p:extLst>
      <p:ext uri="{BB962C8B-B14F-4D97-AF65-F5344CB8AC3E}">
        <p14:creationId xmlns:p14="http://schemas.microsoft.com/office/powerpoint/2010/main" val="14637279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sz="1200" b="0" i="0" kern="1200" dirty="0" smtClean="0">
                <a:solidFill>
                  <a:schemeClr val="tx1"/>
                </a:solidFill>
                <a:effectLst/>
                <a:latin typeface="+mn-lt"/>
                <a:ea typeface="MS PGothic" pitchFamily="34" charset="-128"/>
                <a:cs typeface="MS PGothic" charset="0"/>
              </a:rPr>
              <a:t>The Open Data Institute has identified open data-driven UK companies with a combined </a:t>
            </a:r>
            <a:r>
              <a:rPr lang="en-GB" sz="1200" b="0" i="0" u="none" strike="noStrike" kern="1200" dirty="0" smtClean="0">
                <a:solidFill>
                  <a:schemeClr val="tx1"/>
                </a:solidFill>
                <a:effectLst/>
                <a:latin typeface="+mn-lt"/>
                <a:ea typeface="MS PGothic" pitchFamily="34" charset="-128"/>
                <a:cs typeface="MS PGothic" charset="0"/>
                <a:hlinkClick r:id="rId3"/>
              </a:rPr>
              <a:t>annual turnover of over £92bn employing over 500,000 people</a:t>
            </a:r>
            <a:r>
              <a:rPr lang="en-GB" sz="1200" b="0" i="0" kern="1200" dirty="0" smtClean="0">
                <a:solidFill>
                  <a:schemeClr val="tx1"/>
                </a:solidFill>
                <a:effectLst/>
                <a:latin typeface="+mn-lt"/>
                <a:ea typeface="MS PGothic" pitchFamily="34" charset="-128"/>
                <a:cs typeface="MS PGothic" charset="0"/>
              </a:rPr>
              <a:t>. Transport for London alone has seen a </a:t>
            </a:r>
            <a:r>
              <a:rPr lang="en-GB" sz="1200" b="0" i="0" u="none" strike="noStrike" kern="1200" dirty="0" smtClean="0">
                <a:solidFill>
                  <a:schemeClr val="tx1"/>
                </a:solidFill>
                <a:effectLst/>
                <a:latin typeface="+mn-lt"/>
                <a:ea typeface="MS PGothic" pitchFamily="34" charset="-128"/>
                <a:cs typeface="MS PGothic" charset="0"/>
                <a:hlinkClick r:id="rId4"/>
              </a:rPr>
              <a:t>58:1 return</a:t>
            </a:r>
            <a:r>
              <a:rPr lang="en-GB" sz="1200" b="0" i="0" kern="1200" dirty="0" smtClean="0">
                <a:solidFill>
                  <a:schemeClr val="tx1"/>
                </a:solidFill>
                <a:effectLst/>
                <a:latin typeface="+mn-lt"/>
                <a:ea typeface="MS PGothic" pitchFamily="34" charset="-128"/>
                <a:cs typeface="MS PGothic" charset="0"/>
              </a:rPr>
              <a:t> on investment by releasing transport data, in the process helping create global leaders such as </a:t>
            </a:r>
            <a:r>
              <a:rPr lang="en-GB" sz="1200" b="0" i="0" kern="1200" dirty="0" err="1" smtClean="0">
                <a:solidFill>
                  <a:schemeClr val="tx1"/>
                </a:solidFill>
                <a:effectLst/>
                <a:latin typeface="+mn-lt"/>
                <a:ea typeface="MS PGothic" pitchFamily="34" charset="-128"/>
                <a:cs typeface="MS PGothic" charset="0"/>
              </a:rPr>
              <a:t>Citymapper</a:t>
            </a:r>
            <a:r>
              <a:rPr lang="en-GB" sz="1200" b="0" i="0" kern="1200" dirty="0" smtClean="0">
                <a:solidFill>
                  <a:schemeClr val="tx1"/>
                </a:solidFill>
                <a:effectLst/>
                <a:latin typeface="+mn-lt"/>
                <a:ea typeface="MS PGothic" pitchFamily="34" charset="-128"/>
                <a:cs typeface="MS PGothic" charset="0"/>
              </a:rPr>
              <a:t>. Denmark has seen a </a:t>
            </a:r>
            <a:r>
              <a:rPr lang="en-GB" sz="1200" b="0" i="0" u="none" strike="noStrike" kern="1200" dirty="0" smtClean="0">
                <a:solidFill>
                  <a:schemeClr val="tx1"/>
                </a:solidFill>
                <a:effectLst/>
                <a:latin typeface="+mn-lt"/>
                <a:ea typeface="MS PGothic" pitchFamily="34" charset="-128"/>
                <a:cs typeface="MS PGothic" charset="0"/>
                <a:hlinkClick r:id="rId5"/>
              </a:rPr>
              <a:t>70:1 return on investment</a:t>
            </a:r>
            <a:r>
              <a:rPr lang="en-GB" sz="1200" b="0" i="0" kern="1200" dirty="0" smtClean="0">
                <a:solidFill>
                  <a:schemeClr val="tx1"/>
                </a:solidFill>
                <a:effectLst/>
                <a:latin typeface="+mn-lt"/>
                <a:ea typeface="MS PGothic" pitchFamily="34" charset="-128"/>
                <a:cs typeface="MS PGothic" charset="0"/>
              </a:rPr>
              <a:t> by choosing to publish address data openly. The USA has seen an open data company </a:t>
            </a:r>
            <a:r>
              <a:rPr lang="en-GB" sz="1200" b="0" i="0" u="none" strike="noStrike" kern="1200" dirty="0" smtClean="0">
                <a:solidFill>
                  <a:schemeClr val="tx1"/>
                </a:solidFill>
                <a:effectLst/>
                <a:latin typeface="+mn-lt"/>
                <a:ea typeface="MS PGothic" pitchFamily="34" charset="-128"/>
                <a:cs typeface="MS PGothic" charset="0"/>
                <a:hlinkClick r:id="rId6"/>
              </a:rPr>
              <a:t>sell for $930m</a:t>
            </a:r>
            <a:r>
              <a:rPr lang="en-GB" sz="1200" b="0" i="0" kern="1200" dirty="0" smtClean="0">
                <a:solidFill>
                  <a:schemeClr val="tx1"/>
                </a:solidFill>
                <a:effectLst/>
                <a:latin typeface="+mn-lt"/>
                <a:ea typeface="MS PGothic" pitchFamily="34" charset="-128"/>
                <a:cs typeface="MS PGothic" charset="0"/>
              </a:rPr>
              <a:t> and Landsat data create </a:t>
            </a:r>
            <a:r>
              <a:rPr lang="en-GB" sz="1200" b="0" i="0" u="none" strike="noStrike" kern="1200" dirty="0" smtClean="0">
                <a:solidFill>
                  <a:schemeClr val="tx1"/>
                </a:solidFill>
                <a:effectLst/>
                <a:latin typeface="+mn-lt"/>
                <a:ea typeface="MS PGothic" pitchFamily="34" charset="-128"/>
                <a:cs typeface="MS PGothic" charset="0"/>
                <a:hlinkClick r:id="rId7"/>
              </a:rPr>
              <a:t>savings of $350m to $436m per year</a:t>
            </a:r>
            <a:r>
              <a:rPr lang="en-GB" sz="1200" b="0" i="0" kern="1200" dirty="0" smtClean="0">
                <a:solidFill>
                  <a:schemeClr val="tx1"/>
                </a:solidFill>
                <a:effectLst/>
                <a:latin typeface="+mn-lt"/>
                <a:ea typeface="MS PGothic" pitchFamily="34" charset="-128"/>
                <a:cs typeface="MS PGothic" charset="0"/>
              </a:rPr>
              <a:t>, while at least </a:t>
            </a:r>
            <a:r>
              <a:rPr lang="en-GB" sz="1200" b="0" i="0" u="none" strike="noStrike" kern="1200" dirty="0" smtClean="0">
                <a:solidFill>
                  <a:schemeClr val="tx1"/>
                </a:solidFill>
                <a:effectLst/>
                <a:latin typeface="+mn-lt"/>
                <a:ea typeface="MS PGothic" pitchFamily="34" charset="-128"/>
                <a:cs typeface="MS PGothic" charset="0"/>
                <a:hlinkClick r:id="rId8"/>
              </a:rPr>
              <a:t>84% of American smartphone owners</a:t>
            </a:r>
            <a:r>
              <a:rPr lang="en-GB" sz="1200" b="0" i="0" kern="1200" dirty="0" smtClean="0">
                <a:solidFill>
                  <a:schemeClr val="tx1"/>
                </a:solidFill>
                <a:effectLst/>
                <a:latin typeface="+mn-lt"/>
                <a:ea typeface="MS PGothic" pitchFamily="34" charset="-128"/>
                <a:cs typeface="MS PGothic" charset="0"/>
              </a:rPr>
              <a:t> use an application powered by open data every single day.</a:t>
            </a:r>
            <a:endParaRPr lang="en-GB" dirty="0"/>
          </a:p>
        </p:txBody>
      </p:sp>
      <p:sp>
        <p:nvSpPr>
          <p:cNvPr id="4" name="Platshållare för bildnummer 3"/>
          <p:cNvSpPr>
            <a:spLocks noGrp="1"/>
          </p:cNvSpPr>
          <p:nvPr>
            <p:ph type="sldNum" sz="quarter" idx="10"/>
          </p:nvPr>
        </p:nvSpPr>
        <p:spPr/>
        <p:txBody>
          <a:bodyPr/>
          <a:lstStyle/>
          <a:p>
            <a:pPr>
              <a:defRPr/>
            </a:pPr>
            <a:fld id="{54A09843-E4E9-4CDC-B1EA-0098043AB3C6}" type="slidenum">
              <a:rPr lang="sv-SE" altLang="sv-SE" smtClean="0"/>
              <a:pPr>
                <a:defRPr/>
              </a:pPr>
              <a:t>16</a:t>
            </a:fld>
            <a:endParaRPr lang="sv-SE" altLang="sv-SE"/>
          </a:p>
        </p:txBody>
      </p:sp>
    </p:spTree>
    <p:extLst>
      <p:ext uri="{BB962C8B-B14F-4D97-AF65-F5344CB8AC3E}">
        <p14:creationId xmlns:p14="http://schemas.microsoft.com/office/powerpoint/2010/main" val="16055579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noAutofit/>
          </a:bodyPr>
          <a:lstStyle>
            <a:lvl1pPr>
              <a:defRPr sz="4800" b="1"/>
            </a:lvl1pPr>
          </a:lstStyle>
          <a:p>
            <a:r>
              <a:rPr lang="sv-SE" dirty="0" smtClean="0"/>
              <a:t>Klicka här för att ändra format</a:t>
            </a:r>
            <a:endParaRPr lang="sv-SE" dirty="0"/>
          </a:p>
        </p:txBody>
      </p:sp>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smtClean="0"/>
              <a:t>Klicka här för att ändra format på underrubrik i bakgrunden</a:t>
            </a:r>
            <a:endParaRPr lang="sv-SE" dirty="0"/>
          </a:p>
        </p:txBody>
      </p:sp>
    </p:spTree>
    <p:extLst>
      <p:ext uri="{BB962C8B-B14F-4D97-AF65-F5344CB8AC3E}">
        <p14:creationId xmlns:p14="http://schemas.microsoft.com/office/powerpoint/2010/main" val="30868902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lvl1pPr>
              <a:defRPr/>
            </a:lvl1pPr>
          </a:lstStyle>
          <a:p>
            <a:pPr>
              <a:defRPr/>
            </a:pPr>
            <a:fld id="{CB11B421-FC42-4E38-B696-C28E647F7BC6}" type="datetime1">
              <a:rPr lang="sv-SE"/>
              <a:pPr>
                <a:defRPr/>
              </a:pPr>
              <a:t>2015-11-30</a:t>
            </a:fld>
            <a:endParaRPr lang="sv-SE"/>
          </a:p>
        </p:txBody>
      </p:sp>
      <p:sp>
        <p:nvSpPr>
          <p:cNvPr id="5" name="Platshållare för sidfot 4"/>
          <p:cNvSpPr>
            <a:spLocks noGrp="1"/>
          </p:cNvSpPr>
          <p:nvPr>
            <p:ph type="ftr" sz="quarter" idx="11"/>
          </p:nvPr>
        </p:nvSpPr>
        <p:spPr/>
        <p:txBody>
          <a:bodyPr/>
          <a:lstStyle>
            <a:lvl1pPr>
              <a:defRPr/>
            </a:lvl1pPr>
          </a:lstStyle>
          <a:p>
            <a:pPr>
              <a:defRPr/>
            </a:pPr>
            <a:endParaRPr lang="sv-SE"/>
          </a:p>
        </p:txBody>
      </p:sp>
      <p:sp>
        <p:nvSpPr>
          <p:cNvPr id="6" name="Platshållare för bildnummer 5"/>
          <p:cNvSpPr>
            <a:spLocks noGrp="1"/>
          </p:cNvSpPr>
          <p:nvPr>
            <p:ph type="sldNum" sz="quarter" idx="12"/>
          </p:nvPr>
        </p:nvSpPr>
        <p:spPr/>
        <p:txBody>
          <a:bodyPr/>
          <a:lstStyle>
            <a:lvl1pPr>
              <a:defRPr/>
            </a:lvl1pPr>
          </a:lstStyle>
          <a:p>
            <a:pPr>
              <a:defRPr/>
            </a:pPr>
            <a:fld id="{35DD9DB1-DE9A-41A0-9227-5CB8B129DAD5}" type="slidenum">
              <a:rPr lang="sv-SE" altLang="sv-SE"/>
              <a:pPr>
                <a:defRPr/>
              </a:pPr>
              <a:t>‹#›</a:t>
            </a:fld>
            <a:endParaRPr lang="sv-SE" altLang="sv-SE"/>
          </a:p>
        </p:txBody>
      </p:sp>
    </p:spTree>
    <p:extLst>
      <p:ext uri="{BB962C8B-B14F-4D97-AF65-F5344CB8AC3E}">
        <p14:creationId xmlns:p14="http://schemas.microsoft.com/office/powerpoint/2010/main" val="3274217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lvl1pPr>
              <a:defRPr/>
            </a:lvl1pPr>
          </a:lstStyle>
          <a:p>
            <a:pPr>
              <a:defRPr/>
            </a:pPr>
            <a:fld id="{F508F7C9-6E67-4EA8-A441-BF9566CF3086}" type="datetime1">
              <a:rPr lang="sv-SE"/>
              <a:pPr>
                <a:defRPr/>
              </a:pPr>
              <a:t>2015-11-30</a:t>
            </a:fld>
            <a:endParaRPr lang="sv-SE"/>
          </a:p>
        </p:txBody>
      </p:sp>
      <p:sp>
        <p:nvSpPr>
          <p:cNvPr id="5" name="Platshållare för sidfot 4"/>
          <p:cNvSpPr>
            <a:spLocks noGrp="1"/>
          </p:cNvSpPr>
          <p:nvPr>
            <p:ph type="ftr" sz="quarter" idx="11"/>
          </p:nvPr>
        </p:nvSpPr>
        <p:spPr/>
        <p:txBody>
          <a:bodyPr/>
          <a:lstStyle>
            <a:lvl1pPr>
              <a:defRPr/>
            </a:lvl1pPr>
          </a:lstStyle>
          <a:p>
            <a:pPr>
              <a:defRPr/>
            </a:pPr>
            <a:endParaRPr lang="sv-SE"/>
          </a:p>
        </p:txBody>
      </p:sp>
      <p:sp>
        <p:nvSpPr>
          <p:cNvPr id="6" name="Platshållare för bildnummer 5"/>
          <p:cNvSpPr>
            <a:spLocks noGrp="1"/>
          </p:cNvSpPr>
          <p:nvPr>
            <p:ph type="sldNum" sz="quarter" idx="12"/>
          </p:nvPr>
        </p:nvSpPr>
        <p:spPr/>
        <p:txBody>
          <a:bodyPr/>
          <a:lstStyle>
            <a:lvl1pPr>
              <a:defRPr/>
            </a:lvl1pPr>
          </a:lstStyle>
          <a:p>
            <a:pPr>
              <a:defRPr/>
            </a:pPr>
            <a:fld id="{437BEE0B-8D48-47B2-955D-7CF3F4D2F3C1}" type="slidenum">
              <a:rPr lang="sv-SE" altLang="sv-SE"/>
              <a:pPr>
                <a:defRPr/>
              </a:pPr>
              <a:t>‹#›</a:t>
            </a:fld>
            <a:endParaRPr lang="sv-SE" altLang="sv-SE"/>
          </a:p>
        </p:txBody>
      </p:sp>
    </p:spTree>
    <p:extLst>
      <p:ext uri="{BB962C8B-B14F-4D97-AF65-F5344CB8AC3E}">
        <p14:creationId xmlns:p14="http://schemas.microsoft.com/office/powerpoint/2010/main" val="2095073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3"/>
          <p:cNvSpPr>
            <a:spLocks noGrp="1"/>
          </p:cNvSpPr>
          <p:nvPr>
            <p:ph type="dt" sz="half" idx="10"/>
          </p:nvPr>
        </p:nvSpPr>
        <p:spPr/>
        <p:txBody>
          <a:bodyPr/>
          <a:lstStyle>
            <a:lvl1pPr>
              <a:defRPr/>
            </a:lvl1pPr>
          </a:lstStyle>
          <a:p>
            <a:pPr>
              <a:defRPr/>
            </a:pPr>
            <a:fld id="{9477CFB7-E275-425E-80FC-4CB625E831E8}" type="datetime1">
              <a:rPr lang="sv-SE"/>
              <a:pPr>
                <a:defRPr/>
              </a:pPr>
              <a:t>2015-11-30</a:t>
            </a:fld>
            <a:endParaRPr lang="sv-SE"/>
          </a:p>
        </p:txBody>
      </p:sp>
      <p:sp>
        <p:nvSpPr>
          <p:cNvPr id="6" name="Platshållare för sidfot 4"/>
          <p:cNvSpPr>
            <a:spLocks noGrp="1"/>
          </p:cNvSpPr>
          <p:nvPr>
            <p:ph type="ftr" sz="quarter" idx="11"/>
          </p:nvPr>
        </p:nvSpPr>
        <p:spPr/>
        <p:txBody>
          <a:bodyPr/>
          <a:lstStyle>
            <a:lvl1pPr>
              <a:defRPr/>
            </a:lvl1pPr>
          </a:lstStyle>
          <a:p>
            <a:pPr>
              <a:defRPr/>
            </a:pPr>
            <a:endParaRPr lang="sv-SE"/>
          </a:p>
        </p:txBody>
      </p:sp>
      <p:sp>
        <p:nvSpPr>
          <p:cNvPr id="7" name="Platshållare för bildnummer 5"/>
          <p:cNvSpPr>
            <a:spLocks noGrp="1"/>
          </p:cNvSpPr>
          <p:nvPr>
            <p:ph type="sldNum" sz="quarter" idx="12"/>
          </p:nvPr>
        </p:nvSpPr>
        <p:spPr/>
        <p:txBody>
          <a:bodyPr/>
          <a:lstStyle>
            <a:lvl1pPr>
              <a:defRPr/>
            </a:lvl1pPr>
          </a:lstStyle>
          <a:p>
            <a:pPr>
              <a:defRPr/>
            </a:pPr>
            <a:fld id="{44A4ADD4-7224-4581-AB13-A3E72602C705}" type="slidenum">
              <a:rPr lang="sv-SE" altLang="sv-SE"/>
              <a:pPr>
                <a:defRPr/>
              </a:pPr>
              <a:t>‹#›</a:t>
            </a:fld>
            <a:endParaRPr lang="sv-SE" altLang="sv-SE"/>
          </a:p>
        </p:txBody>
      </p:sp>
    </p:spTree>
    <p:extLst>
      <p:ext uri="{BB962C8B-B14F-4D97-AF65-F5344CB8AC3E}">
        <p14:creationId xmlns:p14="http://schemas.microsoft.com/office/powerpoint/2010/main" val="28403932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3"/>
          <p:cNvSpPr>
            <a:spLocks noGrp="1"/>
          </p:cNvSpPr>
          <p:nvPr>
            <p:ph type="dt" sz="half" idx="10"/>
          </p:nvPr>
        </p:nvSpPr>
        <p:spPr/>
        <p:txBody>
          <a:bodyPr/>
          <a:lstStyle>
            <a:lvl1pPr>
              <a:defRPr/>
            </a:lvl1pPr>
          </a:lstStyle>
          <a:p>
            <a:pPr>
              <a:defRPr/>
            </a:pPr>
            <a:fld id="{726F38C4-BF00-48C5-8DED-46E948FADA50}" type="datetime1">
              <a:rPr lang="sv-SE"/>
              <a:pPr>
                <a:defRPr/>
              </a:pPr>
              <a:t>2015-11-30</a:t>
            </a:fld>
            <a:endParaRPr lang="sv-SE"/>
          </a:p>
        </p:txBody>
      </p:sp>
      <p:sp>
        <p:nvSpPr>
          <p:cNvPr id="8" name="Platshållare för sidfot 4"/>
          <p:cNvSpPr>
            <a:spLocks noGrp="1"/>
          </p:cNvSpPr>
          <p:nvPr>
            <p:ph type="ftr" sz="quarter" idx="11"/>
          </p:nvPr>
        </p:nvSpPr>
        <p:spPr/>
        <p:txBody>
          <a:bodyPr/>
          <a:lstStyle>
            <a:lvl1pPr>
              <a:defRPr/>
            </a:lvl1pPr>
          </a:lstStyle>
          <a:p>
            <a:pPr>
              <a:defRPr/>
            </a:pPr>
            <a:endParaRPr lang="sv-SE"/>
          </a:p>
        </p:txBody>
      </p:sp>
      <p:sp>
        <p:nvSpPr>
          <p:cNvPr id="9" name="Platshållare för bildnummer 5"/>
          <p:cNvSpPr>
            <a:spLocks noGrp="1"/>
          </p:cNvSpPr>
          <p:nvPr>
            <p:ph type="sldNum" sz="quarter" idx="12"/>
          </p:nvPr>
        </p:nvSpPr>
        <p:spPr/>
        <p:txBody>
          <a:bodyPr/>
          <a:lstStyle>
            <a:lvl1pPr>
              <a:defRPr/>
            </a:lvl1pPr>
          </a:lstStyle>
          <a:p>
            <a:pPr>
              <a:defRPr/>
            </a:pPr>
            <a:fld id="{21EDFC47-4FB4-4425-8D46-CC3AEF75E000}" type="slidenum">
              <a:rPr lang="sv-SE" altLang="sv-SE"/>
              <a:pPr>
                <a:defRPr/>
              </a:pPr>
              <a:t>‹#›</a:t>
            </a:fld>
            <a:endParaRPr lang="sv-SE" altLang="sv-SE"/>
          </a:p>
        </p:txBody>
      </p:sp>
    </p:spTree>
    <p:extLst>
      <p:ext uri="{BB962C8B-B14F-4D97-AF65-F5344CB8AC3E}">
        <p14:creationId xmlns:p14="http://schemas.microsoft.com/office/powerpoint/2010/main" val="34779760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3"/>
          <p:cNvSpPr>
            <a:spLocks noGrp="1"/>
          </p:cNvSpPr>
          <p:nvPr>
            <p:ph type="dt" sz="half" idx="10"/>
          </p:nvPr>
        </p:nvSpPr>
        <p:spPr/>
        <p:txBody>
          <a:bodyPr/>
          <a:lstStyle>
            <a:lvl1pPr>
              <a:defRPr/>
            </a:lvl1pPr>
          </a:lstStyle>
          <a:p>
            <a:pPr>
              <a:defRPr/>
            </a:pPr>
            <a:fld id="{8A78B794-CC41-4D55-956D-B6FC6FAF8884}" type="datetime1">
              <a:rPr lang="sv-SE"/>
              <a:pPr>
                <a:defRPr/>
              </a:pPr>
              <a:t>2015-11-30</a:t>
            </a:fld>
            <a:endParaRPr lang="sv-SE"/>
          </a:p>
        </p:txBody>
      </p:sp>
      <p:sp>
        <p:nvSpPr>
          <p:cNvPr id="4" name="Platshållare för sidfot 4"/>
          <p:cNvSpPr>
            <a:spLocks noGrp="1"/>
          </p:cNvSpPr>
          <p:nvPr>
            <p:ph type="ftr" sz="quarter" idx="11"/>
          </p:nvPr>
        </p:nvSpPr>
        <p:spPr/>
        <p:txBody>
          <a:bodyPr/>
          <a:lstStyle>
            <a:lvl1pPr>
              <a:defRPr/>
            </a:lvl1pPr>
          </a:lstStyle>
          <a:p>
            <a:pPr>
              <a:defRPr/>
            </a:pPr>
            <a:endParaRPr lang="sv-SE"/>
          </a:p>
        </p:txBody>
      </p:sp>
      <p:sp>
        <p:nvSpPr>
          <p:cNvPr id="5" name="Platshållare för bildnummer 5"/>
          <p:cNvSpPr>
            <a:spLocks noGrp="1"/>
          </p:cNvSpPr>
          <p:nvPr>
            <p:ph type="sldNum" sz="quarter" idx="12"/>
          </p:nvPr>
        </p:nvSpPr>
        <p:spPr/>
        <p:txBody>
          <a:bodyPr/>
          <a:lstStyle>
            <a:lvl1pPr>
              <a:defRPr/>
            </a:lvl1pPr>
          </a:lstStyle>
          <a:p>
            <a:pPr>
              <a:defRPr/>
            </a:pPr>
            <a:fld id="{9DC43FAA-FD26-4861-9AEC-0078C90A43A0}" type="slidenum">
              <a:rPr lang="sv-SE" altLang="sv-SE"/>
              <a:pPr>
                <a:defRPr/>
              </a:pPr>
              <a:t>‹#›</a:t>
            </a:fld>
            <a:endParaRPr lang="sv-SE" altLang="sv-SE"/>
          </a:p>
        </p:txBody>
      </p:sp>
    </p:spTree>
    <p:extLst>
      <p:ext uri="{BB962C8B-B14F-4D97-AF65-F5344CB8AC3E}">
        <p14:creationId xmlns:p14="http://schemas.microsoft.com/office/powerpoint/2010/main" val="17916801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3"/>
          <p:cNvSpPr>
            <a:spLocks noGrp="1"/>
          </p:cNvSpPr>
          <p:nvPr>
            <p:ph type="dt" sz="half" idx="10"/>
          </p:nvPr>
        </p:nvSpPr>
        <p:spPr/>
        <p:txBody>
          <a:bodyPr/>
          <a:lstStyle>
            <a:lvl1pPr>
              <a:defRPr/>
            </a:lvl1pPr>
          </a:lstStyle>
          <a:p>
            <a:pPr>
              <a:defRPr/>
            </a:pPr>
            <a:fld id="{2ABC9AA8-9CAE-46FC-98E5-125645128FB6}" type="datetime1">
              <a:rPr lang="sv-SE"/>
              <a:pPr>
                <a:defRPr/>
              </a:pPr>
              <a:t>2015-11-30</a:t>
            </a:fld>
            <a:endParaRPr lang="sv-SE"/>
          </a:p>
        </p:txBody>
      </p:sp>
      <p:sp>
        <p:nvSpPr>
          <p:cNvPr id="3" name="Platshållare för sidfot 4"/>
          <p:cNvSpPr>
            <a:spLocks noGrp="1"/>
          </p:cNvSpPr>
          <p:nvPr>
            <p:ph type="ftr" sz="quarter" idx="11"/>
          </p:nvPr>
        </p:nvSpPr>
        <p:spPr/>
        <p:txBody>
          <a:bodyPr/>
          <a:lstStyle>
            <a:lvl1pPr>
              <a:defRPr/>
            </a:lvl1pPr>
          </a:lstStyle>
          <a:p>
            <a:pPr>
              <a:defRPr/>
            </a:pPr>
            <a:endParaRPr lang="sv-SE"/>
          </a:p>
        </p:txBody>
      </p:sp>
      <p:sp>
        <p:nvSpPr>
          <p:cNvPr id="4" name="Platshållare för bildnummer 5"/>
          <p:cNvSpPr>
            <a:spLocks noGrp="1"/>
          </p:cNvSpPr>
          <p:nvPr>
            <p:ph type="sldNum" sz="quarter" idx="12"/>
          </p:nvPr>
        </p:nvSpPr>
        <p:spPr/>
        <p:txBody>
          <a:bodyPr/>
          <a:lstStyle>
            <a:lvl1pPr>
              <a:defRPr/>
            </a:lvl1pPr>
          </a:lstStyle>
          <a:p>
            <a:pPr>
              <a:defRPr/>
            </a:pPr>
            <a:fld id="{F71B907F-DB84-47C9-AB1D-405BC7CD21A1}" type="slidenum">
              <a:rPr lang="sv-SE" altLang="sv-SE"/>
              <a:pPr>
                <a:defRPr/>
              </a:pPr>
              <a:t>‹#›</a:t>
            </a:fld>
            <a:endParaRPr lang="sv-SE" altLang="sv-SE"/>
          </a:p>
        </p:txBody>
      </p:sp>
    </p:spTree>
    <p:extLst>
      <p:ext uri="{BB962C8B-B14F-4D97-AF65-F5344CB8AC3E}">
        <p14:creationId xmlns:p14="http://schemas.microsoft.com/office/powerpoint/2010/main" val="7927295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3"/>
          <p:cNvSpPr>
            <a:spLocks noGrp="1"/>
          </p:cNvSpPr>
          <p:nvPr>
            <p:ph type="dt" sz="half" idx="10"/>
          </p:nvPr>
        </p:nvSpPr>
        <p:spPr/>
        <p:txBody>
          <a:bodyPr/>
          <a:lstStyle>
            <a:lvl1pPr>
              <a:defRPr/>
            </a:lvl1pPr>
          </a:lstStyle>
          <a:p>
            <a:pPr>
              <a:defRPr/>
            </a:pPr>
            <a:fld id="{FE09E398-2FBB-498F-A08D-3540C11E0C6A}" type="datetime1">
              <a:rPr lang="sv-SE"/>
              <a:pPr>
                <a:defRPr/>
              </a:pPr>
              <a:t>2015-11-30</a:t>
            </a:fld>
            <a:endParaRPr lang="sv-SE"/>
          </a:p>
        </p:txBody>
      </p:sp>
      <p:sp>
        <p:nvSpPr>
          <p:cNvPr id="6" name="Platshållare för sidfot 4"/>
          <p:cNvSpPr>
            <a:spLocks noGrp="1"/>
          </p:cNvSpPr>
          <p:nvPr>
            <p:ph type="ftr" sz="quarter" idx="11"/>
          </p:nvPr>
        </p:nvSpPr>
        <p:spPr/>
        <p:txBody>
          <a:bodyPr/>
          <a:lstStyle>
            <a:lvl1pPr>
              <a:defRPr/>
            </a:lvl1pPr>
          </a:lstStyle>
          <a:p>
            <a:pPr>
              <a:defRPr/>
            </a:pPr>
            <a:endParaRPr lang="sv-SE"/>
          </a:p>
        </p:txBody>
      </p:sp>
      <p:sp>
        <p:nvSpPr>
          <p:cNvPr id="7" name="Platshållare för bildnummer 5"/>
          <p:cNvSpPr>
            <a:spLocks noGrp="1"/>
          </p:cNvSpPr>
          <p:nvPr>
            <p:ph type="sldNum" sz="quarter" idx="12"/>
          </p:nvPr>
        </p:nvSpPr>
        <p:spPr/>
        <p:txBody>
          <a:bodyPr/>
          <a:lstStyle>
            <a:lvl1pPr>
              <a:defRPr/>
            </a:lvl1pPr>
          </a:lstStyle>
          <a:p>
            <a:pPr>
              <a:defRPr/>
            </a:pPr>
            <a:fld id="{DA3FF463-9136-4545-8334-97C7CACF64A9}" type="slidenum">
              <a:rPr lang="sv-SE" altLang="sv-SE"/>
              <a:pPr>
                <a:defRPr/>
              </a:pPr>
              <a:t>‹#›</a:t>
            </a:fld>
            <a:endParaRPr lang="sv-SE" altLang="sv-SE"/>
          </a:p>
        </p:txBody>
      </p:sp>
    </p:spTree>
    <p:extLst>
      <p:ext uri="{BB962C8B-B14F-4D97-AF65-F5344CB8AC3E}">
        <p14:creationId xmlns:p14="http://schemas.microsoft.com/office/powerpoint/2010/main" val="29497133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3"/>
          <p:cNvSpPr>
            <a:spLocks noGrp="1"/>
          </p:cNvSpPr>
          <p:nvPr>
            <p:ph type="dt" sz="half" idx="10"/>
          </p:nvPr>
        </p:nvSpPr>
        <p:spPr/>
        <p:txBody>
          <a:bodyPr/>
          <a:lstStyle>
            <a:lvl1pPr>
              <a:defRPr/>
            </a:lvl1pPr>
          </a:lstStyle>
          <a:p>
            <a:pPr>
              <a:defRPr/>
            </a:pPr>
            <a:fld id="{807F0C08-3FB4-4E19-A621-75B6CBFBE194}" type="datetime1">
              <a:rPr lang="sv-SE"/>
              <a:pPr>
                <a:defRPr/>
              </a:pPr>
              <a:t>2015-11-30</a:t>
            </a:fld>
            <a:endParaRPr lang="sv-SE"/>
          </a:p>
        </p:txBody>
      </p:sp>
      <p:sp>
        <p:nvSpPr>
          <p:cNvPr id="6" name="Platshållare för sidfot 4"/>
          <p:cNvSpPr>
            <a:spLocks noGrp="1"/>
          </p:cNvSpPr>
          <p:nvPr>
            <p:ph type="ftr" sz="quarter" idx="11"/>
          </p:nvPr>
        </p:nvSpPr>
        <p:spPr/>
        <p:txBody>
          <a:bodyPr/>
          <a:lstStyle>
            <a:lvl1pPr>
              <a:defRPr/>
            </a:lvl1pPr>
          </a:lstStyle>
          <a:p>
            <a:pPr>
              <a:defRPr/>
            </a:pPr>
            <a:endParaRPr lang="sv-SE"/>
          </a:p>
        </p:txBody>
      </p:sp>
      <p:sp>
        <p:nvSpPr>
          <p:cNvPr id="7" name="Platshållare för bildnummer 5"/>
          <p:cNvSpPr>
            <a:spLocks noGrp="1"/>
          </p:cNvSpPr>
          <p:nvPr>
            <p:ph type="sldNum" sz="quarter" idx="12"/>
          </p:nvPr>
        </p:nvSpPr>
        <p:spPr/>
        <p:txBody>
          <a:bodyPr/>
          <a:lstStyle>
            <a:lvl1pPr>
              <a:defRPr/>
            </a:lvl1pPr>
          </a:lstStyle>
          <a:p>
            <a:pPr>
              <a:defRPr/>
            </a:pPr>
            <a:fld id="{E4E87438-4812-4A8C-A35C-3A7CEA5F5022}" type="slidenum">
              <a:rPr lang="sv-SE" altLang="sv-SE"/>
              <a:pPr>
                <a:defRPr/>
              </a:pPr>
              <a:t>‹#›</a:t>
            </a:fld>
            <a:endParaRPr lang="sv-SE" altLang="sv-SE"/>
          </a:p>
        </p:txBody>
      </p:sp>
    </p:spTree>
    <p:extLst>
      <p:ext uri="{BB962C8B-B14F-4D97-AF65-F5344CB8AC3E}">
        <p14:creationId xmlns:p14="http://schemas.microsoft.com/office/powerpoint/2010/main" val="23839137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lvl1pPr>
              <a:defRPr/>
            </a:lvl1pPr>
          </a:lstStyle>
          <a:p>
            <a:pPr>
              <a:defRPr/>
            </a:pPr>
            <a:fld id="{74E6482F-B541-451B-8236-1FDF3C07C331}" type="datetime1">
              <a:rPr lang="sv-SE"/>
              <a:pPr>
                <a:defRPr/>
              </a:pPr>
              <a:t>2015-11-30</a:t>
            </a:fld>
            <a:endParaRPr lang="sv-SE"/>
          </a:p>
        </p:txBody>
      </p:sp>
      <p:sp>
        <p:nvSpPr>
          <p:cNvPr id="5" name="Platshållare för sidfot 4"/>
          <p:cNvSpPr>
            <a:spLocks noGrp="1"/>
          </p:cNvSpPr>
          <p:nvPr>
            <p:ph type="ftr" sz="quarter" idx="11"/>
          </p:nvPr>
        </p:nvSpPr>
        <p:spPr/>
        <p:txBody>
          <a:bodyPr/>
          <a:lstStyle>
            <a:lvl1pPr>
              <a:defRPr/>
            </a:lvl1pPr>
          </a:lstStyle>
          <a:p>
            <a:pPr>
              <a:defRPr/>
            </a:pPr>
            <a:endParaRPr lang="sv-SE"/>
          </a:p>
        </p:txBody>
      </p:sp>
      <p:sp>
        <p:nvSpPr>
          <p:cNvPr id="6" name="Platshållare för bildnummer 5"/>
          <p:cNvSpPr>
            <a:spLocks noGrp="1"/>
          </p:cNvSpPr>
          <p:nvPr>
            <p:ph type="sldNum" sz="quarter" idx="12"/>
          </p:nvPr>
        </p:nvSpPr>
        <p:spPr/>
        <p:txBody>
          <a:bodyPr/>
          <a:lstStyle>
            <a:lvl1pPr>
              <a:defRPr/>
            </a:lvl1pPr>
          </a:lstStyle>
          <a:p>
            <a:pPr>
              <a:defRPr/>
            </a:pPr>
            <a:fld id="{30F84C08-2499-4B46-854A-96011CD6F9D0}" type="slidenum">
              <a:rPr lang="sv-SE" altLang="sv-SE"/>
              <a:pPr>
                <a:defRPr/>
              </a:pPr>
              <a:t>‹#›</a:t>
            </a:fld>
            <a:endParaRPr lang="sv-SE" altLang="sv-SE"/>
          </a:p>
        </p:txBody>
      </p:sp>
    </p:spTree>
    <p:extLst>
      <p:ext uri="{BB962C8B-B14F-4D97-AF65-F5344CB8AC3E}">
        <p14:creationId xmlns:p14="http://schemas.microsoft.com/office/powerpoint/2010/main" val="38580106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lvl1pPr>
              <a:defRPr/>
            </a:lvl1pPr>
          </a:lstStyle>
          <a:p>
            <a:pPr>
              <a:defRPr/>
            </a:pPr>
            <a:fld id="{A4E1179F-0A3E-4842-9C13-D3C8F088E7F7}" type="datetime1">
              <a:rPr lang="sv-SE"/>
              <a:pPr>
                <a:defRPr/>
              </a:pPr>
              <a:t>2015-11-30</a:t>
            </a:fld>
            <a:endParaRPr lang="sv-SE"/>
          </a:p>
        </p:txBody>
      </p:sp>
      <p:sp>
        <p:nvSpPr>
          <p:cNvPr id="5" name="Platshållare för sidfot 4"/>
          <p:cNvSpPr>
            <a:spLocks noGrp="1"/>
          </p:cNvSpPr>
          <p:nvPr>
            <p:ph type="ftr" sz="quarter" idx="11"/>
          </p:nvPr>
        </p:nvSpPr>
        <p:spPr/>
        <p:txBody>
          <a:bodyPr/>
          <a:lstStyle>
            <a:lvl1pPr>
              <a:defRPr/>
            </a:lvl1pPr>
          </a:lstStyle>
          <a:p>
            <a:pPr>
              <a:defRPr/>
            </a:pPr>
            <a:endParaRPr lang="sv-SE"/>
          </a:p>
        </p:txBody>
      </p:sp>
      <p:sp>
        <p:nvSpPr>
          <p:cNvPr id="6" name="Platshållare för bildnummer 5"/>
          <p:cNvSpPr>
            <a:spLocks noGrp="1"/>
          </p:cNvSpPr>
          <p:nvPr>
            <p:ph type="sldNum" sz="quarter" idx="12"/>
          </p:nvPr>
        </p:nvSpPr>
        <p:spPr/>
        <p:txBody>
          <a:bodyPr/>
          <a:lstStyle>
            <a:lvl1pPr>
              <a:defRPr/>
            </a:lvl1pPr>
          </a:lstStyle>
          <a:p>
            <a:pPr>
              <a:defRPr/>
            </a:pPr>
            <a:fld id="{3D0FF7A4-EBE4-475D-932A-7E3CA4D76B88}" type="slidenum">
              <a:rPr lang="sv-SE" altLang="sv-SE"/>
              <a:pPr>
                <a:defRPr/>
              </a:pPr>
              <a:t>‹#›</a:t>
            </a:fld>
            <a:endParaRPr lang="sv-SE" altLang="sv-SE"/>
          </a:p>
        </p:txBody>
      </p:sp>
    </p:spTree>
    <p:extLst>
      <p:ext uri="{BB962C8B-B14F-4D97-AF65-F5344CB8AC3E}">
        <p14:creationId xmlns:p14="http://schemas.microsoft.com/office/powerpoint/2010/main" val="3586524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Klicka här för att ändra format</a:t>
            </a:r>
            <a:endParaRPr lang="sv-SE" dirty="0"/>
          </a:p>
        </p:txBody>
      </p:sp>
      <p:sp>
        <p:nvSpPr>
          <p:cNvPr id="3" name="Platshållare för innehåll 2"/>
          <p:cNvSpPr>
            <a:spLocks noGrp="1"/>
          </p:cNvSpPr>
          <p:nvPr>
            <p:ph idx="1"/>
          </p:nvPr>
        </p:nvSpPr>
        <p:spPr/>
        <p:txBody>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pic>
        <p:nvPicPr>
          <p:cNvPr id="4098" name="Picture 2" descr="Creative Commons-licens"/>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4068" y="6381328"/>
            <a:ext cx="1080120" cy="380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5261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Tree>
    <p:extLst>
      <p:ext uri="{BB962C8B-B14F-4D97-AF65-F5344CB8AC3E}">
        <p14:creationId xmlns:p14="http://schemas.microsoft.com/office/powerpoint/2010/main" val="652095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smtClean="0"/>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ext uri="{BB962C8B-B14F-4D97-AF65-F5344CB8AC3E}">
        <p14:creationId xmlns:p14="http://schemas.microsoft.com/office/powerpoint/2010/main" val="39287780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pic>
        <p:nvPicPr>
          <p:cNvPr id="6146" name="Picture 2" descr="Creative Commons-licens"/>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200" y="6364470"/>
            <a:ext cx="1090464" cy="384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2786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6518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Tree>
    <p:extLst>
      <p:ext uri="{BB962C8B-B14F-4D97-AF65-F5344CB8AC3E}">
        <p14:creationId xmlns:p14="http://schemas.microsoft.com/office/powerpoint/2010/main" val="33584301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sv-SE" noProof="0" smtClean="0"/>
              <a:t>Klicka på ikonen för att lägga till en bild</a:t>
            </a:r>
            <a:endParaRPr lang="sv-SE" noProof="0"/>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Tree>
    <p:extLst>
      <p:ext uri="{BB962C8B-B14F-4D97-AF65-F5344CB8AC3E}">
        <p14:creationId xmlns:p14="http://schemas.microsoft.com/office/powerpoint/2010/main" val="15510718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smtClean="0"/>
              <a:t>Klicka här för att ändra format</a:t>
            </a:r>
            <a:endParaRPr lang="sv-SE"/>
          </a:p>
        </p:txBody>
      </p:sp>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lvl1pPr>
              <a:defRPr/>
            </a:lvl1pPr>
          </a:lstStyle>
          <a:p>
            <a:pPr>
              <a:defRPr/>
            </a:pPr>
            <a:fld id="{514588C3-F534-4BC5-937C-43F6DBCF44C2}" type="datetime1">
              <a:rPr lang="sv-SE"/>
              <a:pPr>
                <a:defRPr/>
              </a:pPr>
              <a:t>2015-11-30</a:t>
            </a:fld>
            <a:endParaRPr lang="sv-SE"/>
          </a:p>
        </p:txBody>
      </p:sp>
      <p:sp>
        <p:nvSpPr>
          <p:cNvPr id="5" name="Platshållare för sidfot 4"/>
          <p:cNvSpPr>
            <a:spLocks noGrp="1"/>
          </p:cNvSpPr>
          <p:nvPr>
            <p:ph type="ftr" sz="quarter" idx="11"/>
          </p:nvPr>
        </p:nvSpPr>
        <p:spPr/>
        <p:txBody>
          <a:bodyPr/>
          <a:lstStyle>
            <a:lvl1pPr>
              <a:defRPr/>
            </a:lvl1pPr>
          </a:lstStyle>
          <a:p>
            <a:pPr>
              <a:defRPr/>
            </a:pPr>
            <a:endParaRPr lang="sv-SE"/>
          </a:p>
        </p:txBody>
      </p:sp>
      <p:sp>
        <p:nvSpPr>
          <p:cNvPr id="6" name="Platshållare för bildnummer 5"/>
          <p:cNvSpPr>
            <a:spLocks noGrp="1"/>
          </p:cNvSpPr>
          <p:nvPr>
            <p:ph type="sldNum" sz="quarter" idx="12"/>
          </p:nvPr>
        </p:nvSpPr>
        <p:spPr/>
        <p:txBody>
          <a:bodyPr/>
          <a:lstStyle>
            <a:lvl1pPr>
              <a:defRPr/>
            </a:lvl1pPr>
          </a:lstStyle>
          <a:p>
            <a:pPr>
              <a:defRPr/>
            </a:pPr>
            <a:fld id="{84D4AD8E-E404-4151-8151-D3454FC2BFBB}" type="slidenum">
              <a:rPr lang="sv-SE" altLang="sv-SE"/>
              <a:pPr>
                <a:defRPr/>
              </a:pPr>
              <a:t>‹#›</a:t>
            </a:fld>
            <a:endParaRPr lang="sv-SE" altLang="sv-SE"/>
          </a:p>
        </p:txBody>
      </p:sp>
    </p:spTree>
    <p:extLst>
      <p:ext uri="{BB962C8B-B14F-4D97-AF65-F5344CB8AC3E}">
        <p14:creationId xmlns:p14="http://schemas.microsoft.com/office/powerpoint/2010/main" val="2574802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Platshållare för rubrik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altLang="sv-SE" dirty="0" smtClean="0"/>
              <a:t>Klicka här för att ändra format</a:t>
            </a:r>
          </a:p>
        </p:txBody>
      </p:sp>
      <p:sp>
        <p:nvSpPr>
          <p:cNvPr id="1027" name="Platshållare för text 2"/>
          <p:cNvSpPr>
            <a:spLocks noGrp="1"/>
          </p:cNvSpPr>
          <p:nvPr>
            <p:ph type="body" idx="1"/>
          </p:nvPr>
        </p:nvSpPr>
        <p:spPr bwMode="auto">
          <a:xfrm>
            <a:off x="467544" y="148431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sv-SE" dirty="0" smtClean="0"/>
              <a:t>Klicka här för att ändra format på bakgrundstexten</a:t>
            </a:r>
          </a:p>
          <a:p>
            <a:pPr lvl="1"/>
            <a:r>
              <a:rPr lang="sv-SE" altLang="sv-SE" dirty="0" smtClean="0"/>
              <a:t>Nivå två</a:t>
            </a:r>
          </a:p>
          <a:p>
            <a:pPr lvl="2"/>
            <a:r>
              <a:rPr lang="sv-SE" altLang="sv-SE" dirty="0" smtClean="0"/>
              <a:t>Nivå tre</a:t>
            </a:r>
          </a:p>
          <a:p>
            <a:pPr lvl="3"/>
            <a:r>
              <a:rPr lang="sv-SE" altLang="sv-SE" dirty="0" smtClean="0"/>
              <a:t>Nivå fyra</a:t>
            </a:r>
          </a:p>
          <a:p>
            <a:pPr lvl="4"/>
            <a:r>
              <a:rPr lang="sv-SE" altLang="sv-SE" dirty="0" smtClean="0"/>
              <a:t>Nivå fem</a:t>
            </a:r>
          </a:p>
        </p:txBody>
      </p:sp>
      <p:pic>
        <p:nvPicPr>
          <p:cNvPr id="1033" name="Bildobjekt 10" descr="uli-geoforum-logo.gif"/>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499564" y="6525344"/>
            <a:ext cx="1464924" cy="22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824" r:id="rId1"/>
    <p:sldLayoutId id="2147485825" r:id="rId2"/>
    <p:sldLayoutId id="2147485827" r:id="rId3"/>
    <p:sldLayoutId id="2147485828" r:id="rId4"/>
    <p:sldLayoutId id="2147485829" r:id="rId5"/>
    <p:sldLayoutId id="2147485830" r:id="rId6"/>
    <p:sldLayoutId id="2147485831" r:id="rId7"/>
    <p:sldLayoutId id="2147485832" r:id="rId8"/>
  </p:sldLayoutIdLst>
  <p:timing>
    <p:tnLst>
      <p:par>
        <p:cTn id="1" dur="indefinite" restart="never" nodeType="tmRoot"/>
      </p:par>
    </p:tnLst>
  </p:timing>
  <p:hf sldNum="0" hdr="0"/>
  <p:txStyles>
    <p:titleStyle>
      <a:lvl1pPr algn="ctr" rtl="0" eaLnBrk="0" fontAlgn="base" hangingPunct="0">
        <a:spcBef>
          <a:spcPct val="0"/>
        </a:spcBef>
        <a:spcAft>
          <a:spcPct val="0"/>
        </a:spcAft>
        <a:defRPr sz="4400" kern="1200">
          <a:solidFill>
            <a:srgbClr val="004A99"/>
          </a:solidFill>
          <a:latin typeface="+mj-lt"/>
          <a:ea typeface="MS PGothic" pitchFamily="34" charset="-128"/>
          <a:cs typeface="MS PGothic" charset="0"/>
        </a:defRPr>
      </a:lvl1pPr>
      <a:lvl2pPr algn="ctr" rtl="0" eaLnBrk="0" fontAlgn="base" hangingPunct="0">
        <a:spcBef>
          <a:spcPct val="0"/>
        </a:spcBef>
        <a:spcAft>
          <a:spcPct val="0"/>
        </a:spcAft>
        <a:defRPr sz="4400">
          <a:solidFill>
            <a:srgbClr val="004A99"/>
          </a:solidFill>
          <a:latin typeface="Calibri" charset="0"/>
          <a:ea typeface="MS PGothic" pitchFamily="34" charset="-128"/>
          <a:cs typeface="MS PGothic" charset="0"/>
        </a:defRPr>
      </a:lvl2pPr>
      <a:lvl3pPr algn="ctr" rtl="0" eaLnBrk="0" fontAlgn="base" hangingPunct="0">
        <a:spcBef>
          <a:spcPct val="0"/>
        </a:spcBef>
        <a:spcAft>
          <a:spcPct val="0"/>
        </a:spcAft>
        <a:defRPr sz="4400">
          <a:solidFill>
            <a:srgbClr val="004A99"/>
          </a:solidFill>
          <a:latin typeface="Calibri" charset="0"/>
          <a:ea typeface="MS PGothic" pitchFamily="34" charset="-128"/>
          <a:cs typeface="MS PGothic" charset="0"/>
        </a:defRPr>
      </a:lvl3pPr>
      <a:lvl4pPr algn="ctr" rtl="0" eaLnBrk="0" fontAlgn="base" hangingPunct="0">
        <a:spcBef>
          <a:spcPct val="0"/>
        </a:spcBef>
        <a:spcAft>
          <a:spcPct val="0"/>
        </a:spcAft>
        <a:defRPr sz="4400">
          <a:solidFill>
            <a:srgbClr val="004A99"/>
          </a:solidFill>
          <a:latin typeface="Calibri" charset="0"/>
          <a:ea typeface="MS PGothic" pitchFamily="34" charset="-128"/>
          <a:cs typeface="MS PGothic" charset="0"/>
        </a:defRPr>
      </a:lvl4pPr>
      <a:lvl5pPr algn="ctr" rtl="0" eaLnBrk="0" fontAlgn="base" hangingPunct="0">
        <a:spcBef>
          <a:spcPct val="0"/>
        </a:spcBef>
        <a:spcAft>
          <a:spcPct val="0"/>
        </a:spcAft>
        <a:defRPr sz="4400">
          <a:solidFill>
            <a:srgbClr val="004A99"/>
          </a:solidFill>
          <a:latin typeface="Calibri" charset="0"/>
          <a:ea typeface="MS PGothic" pitchFamily="34" charset="-128"/>
          <a:cs typeface="MS PGothic" charset="0"/>
        </a:defRPr>
      </a:lvl5pPr>
      <a:lvl6pPr marL="457200" algn="ctr" rtl="0" fontAlgn="base">
        <a:spcBef>
          <a:spcPct val="0"/>
        </a:spcBef>
        <a:spcAft>
          <a:spcPct val="0"/>
        </a:spcAft>
        <a:defRPr sz="4400">
          <a:solidFill>
            <a:srgbClr val="004A99"/>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rgbClr val="004A99"/>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rgbClr val="004A99"/>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rgbClr val="004A99"/>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Platshållare för rubrik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altLang="sv-SE" smtClean="0"/>
              <a:t>Klicka här för att ändra format</a:t>
            </a:r>
          </a:p>
        </p:txBody>
      </p:sp>
      <p:sp>
        <p:nvSpPr>
          <p:cNvPr id="2051" name="Platshållare för text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sv-SE" smtClean="0"/>
              <a:t>Klicka här för att ändra format på bakgrundstexten</a:t>
            </a:r>
          </a:p>
          <a:p>
            <a:pPr lvl="1"/>
            <a:r>
              <a:rPr lang="sv-SE" altLang="sv-SE" smtClean="0"/>
              <a:t>Nivå två</a:t>
            </a:r>
          </a:p>
          <a:p>
            <a:pPr lvl="2"/>
            <a:r>
              <a:rPr lang="sv-SE" altLang="sv-SE" smtClean="0"/>
              <a:t>Nivå tre</a:t>
            </a:r>
          </a:p>
          <a:p>
            <a:pPr lvl="3"/>
            <a:r>
              <a:rPr lang="sv-SE" altLang="sv-SE" smtClean="0"/>
              <a:t>Nivå fyra</a:t>
            </a:r>
          </a:p>
          <a:p>
            <a:pPr lvl="4"/>
            <a:r>
              <a:rPr lang="sv-SE" altLang="sv-SE" smtClean="0"/>
              <a:t>Nivå fem</a:t>
            </a:r>
          </a:p>
        </p:txBody>
      </p:sp>
      <p:sp>
        <p:nvSpPr>
          <p:cNvPr id="4" name="Platshållare för datum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4DBA03B5-05F6-4DB4-B355-1518711C3A18}" type="datetime1">
              <a:rPr lang="sv-SE"/>
              <a:pPr>
                <a:defRPr/>
              </a:pPr>
              <a:t>2015-11-30</a:t>
            </a:fld>
            <a:endParaRPr lang="sv-SE"/>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sv-SE"/>
          </a:p>
        </p:txBody>
      </p:sp>
      <p:sp>
        <p:nvSpPr>
          <p:cNvPr id="6" name="Platshållare för bildnumm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F16FEA0E-79C3-4F68-87EA-5765E47C695C}" type="slidenum">
              <a:rPr lang="sv-SE" altLang="sv-SE"/>
              <a:pPr>
                <a:defRPr/>
              </a:pPr>
              <a:t>‹#›</a:t>
            </a:fld>
            <a:endParaRPr lang="sv-SE" altLang="sv-SE"/>
          </a:p>
        </p:txBody>
      </p:sp>
    </p:spTree>
  </p:cSld>
  <p:clrMap bg1="lt1" tx1="dk1" bg2="lt2" tx2="dk2" accent1="accent1" accent2="accent2" accent3="accent3" accent4="accent4" accent5="accent5" accent6="accent6" hlink="hlink" folHlink="folHlink"/>
  <p:sldLayoutIdLst>
    <p:sldLayoutId id="2147485813" r:id="rId1"/>
    <p:sldLayoutId id="2147485814" r:id="rId2"/>
    <p:sldLayoutId id="2147485815" r:id="rId3"/>
    <p:sldLayoutId id="2147485816" r:id="rId4"/>
    <p:sldLayoutId id="2147485817" r:id="rId5"/>
    <p:sldLayoutId id="2147485818" r:id="rId6"/>
    <p:sldLayoutId id="2147485819" r:id="rId7"/>
    <p:sldLayoutId id="2147485820" r:id="rId8"/>
    <p:sldLayoutId id="2147485821" r:id="rId9"/>
    <p:sldLayoutId id="2147485822" r:id="rId10"/>
    <p:sldLayoutId id="2147485823" r:id="rId11"/>
  </p:sldLayoutIdLst>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creativecommons.org/licenses/by/4.0/" TargetMode="External"/><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hyperlink" Target="http://www.scientificamerican.com/article/how-to-kick-start-innovaton/"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hyperlink" Target="http://www.theodi.org/" TargetMode="External"/><Relationship Id="rId4"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hyperlink" Target="https://joinup.ec.europa.eu/sites/default/files/open_and_collaborative_government.pdf" TargetMode="External"/><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image" Target="../media/image9.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26.xml.rels><?xml version="1.0" encoding="UTF-8" standalone="yes"?>
<Relationships xmlns="http://schemas.openxmlformats.org/package/2006/relationships"><Relationship Id="rId3" Type="http://schemas.openxmlformats.org/officeDocument/2006/relationships/hyperlink" Target="http://www.mckinsey.com/insights/business_technology/open_data_unlocking_innovation_and_performance_with_liquid_information" TargetMode="External"/><Relationship Id="rId2" Type="http://schemas.openxmlformats.org/officeDocument/2006/relationships/hyperlink" Target="https://www.gov.uk/government/uploads/system/uploads/attachment_data/file/207772/Open_Data_Charter.pdf" TargetMode="External"/><Relationship Id="rId1" Type="http://schemas.openxmlformats.org/officeDocument/2006/relationships/slideLayout" Target="../slideLayouts/slideLayout2.xml"/><Relationship Id="rId5" Type="http://schemas.openxmlformats.org/officeDocument/2006/relationships/hyperlink" Target="http://www.regeringen.se/rapporter/2011/10/n2011.12/" TargetMode="External"/><Relationship Id="rId4" Type="http://schemas.openxmlformats.org/officeDocument/2006/relationships/hyperlink" Target="https://ec.europa.eu/digital-agenda/en/news/digital-single-market-strategy-europe-com2015-192-final"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r>
              <a:rPr lang="sv-SE" dirty="0" smtClean="0"/>
              <a:t>Förväntningar på öppna data</a:t>
            </a:r>
            <a:endParaRPr lang="sv-SE" dirty="0"/>
          </a:p>
        </p:txBody>
      </p:sp>
      <p:sp>
        <p:nvSpPr>
          <p:cNvPr id="3" name="Underrubrik 2"/>
          <p:cNvSpPr>
            <a:spLocks noGrp="1"/>
          </p:cNvSpPr>
          <p:nvPr>
            <p:ph type="subTitle" idx="1"/>
          </p:nvPr>
        </p:nvSpPr>
        <p:spPr/>
        <p:txBody>
          <a:bodyPr/>
          <a:lstStyle/>
          <a:p>
            <a:r>
              <a:rPr lang="sv-SE" dirty="0" smtClean="0"/>
              <a:t>Anders Östman</a:t>
            </a:r>
          </a:p>
          <a:p>
            <a:r>
              <a:rPr lang="sv-SE" dirty="0" smtClean="0"/>
              <a:t>Novogit AB</a:t>
            </a:r>
          </a:p>
          <a:p>
            <a:r>
              <a:rPr lang="sv-SE" dirty="0" smtClean="0"/>
              <a:t>Anders.Ostman@novogit.se</a:t>
            </a:r>
            <a:endParaRPr lang="sv-SE" dirty="0"/>
          </a:p>
        </p:txBody>
      </p:sp>
      <p:pic>
        <p:nvPicPr>
          <p:cNvPr id="4" name="Picture 2" descr="http://i.creativecommons.org/l/by/3.0/88x3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6237312"/>
            <a:ext cx="1411288"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ktangel 4"/>
          <p:cNvSpPr/>
          <p:nvPr/>
        </p:nvSpPr>
        <p:spPr>
          <a:xfrm>
            <a:off x="1835696" y="6237312"/>
            <a:ext cx="4572000" cy="461665"/>
          </a:xfrm>
          <a:prstGeom prst="rect">
            <a:avLst/>
          </a:prstGeom>
        </p:spPr>
        <p:txBody>
          <a:bodyPr>
            <a:spAutoFit/>
          </a:bodyPr>
          <a:lstStyle/>
          <a:p>
            <a:r>
              <a:rPr lang="sv-SE" sz="1200" dirty="0">
                <a:solidFill>
                  <a:srgbClr val="000000"/>
                </a:solidFill>
                <a:latin typeface="+mn-lt"/>
              </a:rPr>
              <a:t>Detta verk är licensierat under en </a:t>
            </a:r>
            <a:r>
              <a:rPr lang="sv-SE" sz="1200" dirty="0" err="1">
                <a:solidFill>
                  <a:srgbClr val="428BCA"/>
                </a:solidFill>
                <a:latin typeface="+mn-lt"/>
                <a:hlinkClick r:id="rId3"/>
              </a:rPr>
              <a:t>Creative</a:t>
            </a:r>
            <a:r>
              <a:rPr lang="sv-SE" sz="1200" dirty="0">
                <a:solidFill>
                  <a:srgbClr val="428BCA"/>
                </a:solidFill>
                <a:latin typeface="+mn-lt"/>
                <a:hlinkClick r:id="rId3"/>
              </a:rPr>
              <a:t> </a:t>
            </a:r>
            <a:r>
              <a:rPr lang="sv-SE" sz="1200" dirty="0" err="1">
                <a:solidFill>
                  <a:srgbClr val="428BCA"/>
                </a:solidFill>
                <a:latin typeface="+mn-lt"/>
                <a:hlinkClick r:id="rId3"/>
              </a:rPr>
              <a:t>Commons</a:t>
            </a:r>
            <a:r>
              <a:rPr lang="sv-SE" sz="1200" dirty="0">
                <a:solidFill>
                  <a:srgbClr val="428BCA"/>
                </a:solidFill>
                <a:latin typeface="+mn-lt"/>
                <a:hlinkClick r:id="rId3"/>
              </a:rPr>
              <a:t> Erkännande 4.0 Internationell Licens</a:t>
            </a:r>
            <a:r>
              <a:rPr lang="sv-SE" sz="1200" dirty="0">
                <a:solidFill>
                  <a:srgbClr val="000000"/>
                </a:solidFill>
                <a:latin typeface="+mn-lt"/>
              </a:rPr>
              <a:t>.</a:t>
            </a:r>
            <a:endParaRPr lang="en-GB" sz="1200" dirty="0">
              <a:latin typeface="+mn-lt"/>
            </a:endParaRPr>
          </a:p>
        </p:txBody>
      </p:sp>
    </p:spTree>
    <p:extLst>
      <p:ext uri="{BB962C8B-B14F-4D97-AF65-F5344CB8AC3E}">
        <p14:creationId xmlns:p14="http://schemas.microsoft.com/office/powerpoint/2010/main" val="27268962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Exempel 2: GPS</a:t>
            </a:r>
            <a:endParaRPr lang="en-GB" dirty="0"/>
          </a:p>
        </p:txBody>
      </p:sp>
      <p:sp>
        <p:nvSpPr>
          <p:cNvPr id="3" name="Rektangel 2"/>
          <p:cNvSpPr/>
          <p:nvPr/>
        </p:nvSpPr>
        <p:spPr>
          <a:xfrm>
            <a:off x="457200" y="1582341"/>
            <a:ext cx="8363272" cy="3139321"/>
          </a:xfrm>
          <a:prstGeom prst="rect">
            <a:avLst/>
          </a:prstGeom>
        </p:spPr>
        <p:txBody>
          <a:bodyPr wrap="square">
            <a:spAutoFit/>
          </a:bodyPr>
          <a:lstStyle/>
          <a:p>
            <a:r>
              <a:rPr lang="en-GB" dirty="0">
                <a:solidFill>
                  <a:srgbClr val="000000"/>
                </a:solidFill>
                <a:latin typeface="Georgia" panose="02040502050405020303" pitchFamily="18" charset="0"/>
              </a:rPr>
              <a:t>Beginning the 1980s Pres. Ronald Reagan began the process of opening the GPS system for civilian and commercial access, which was completed under Pres. Bill Clinton. The access has spawned an incredible array of innovations by American entrepreneurs ranging from navigation systems to precision crop farming to location-based apps. In fact, it’s estimated that last year alone civilian and commercial access to GPS added $90 billion in annual value to the U.S. economy. And the number keeps growing</a:t>
            </a:r>
            <a:r>
              <a:rPr lang="en-GB" dirty="0" smtClean="0">
                <a:solidFill>
                  <a:srgbClr val="000000"/>
                </a:solidFill>
                <a:latin typeface="Georgia" panose="02040502050405020303" pitchFamily="18" charset="0"/>
              </a:rPr>
              <a:t>.</a:t>
            </a:r>
          </a:p>
          <a:p>
            <a:endParaRPr lang="sv-SE" dirty="0">
              <a:solidFill>
                <a:srgbClr val="000000"/>
              </a:solidFill>
              <a:latin typeface="Georgia" panose="02040502050405020303" pitchFamily="18" charset="0"/>
            </a:endParaRPr>
          </a:p>
          <a:p>
            <a:r>
              <a:rPr lang="sv-SE" dirty="0" smtClean="0">
                <a:solidFill>
                  <a:srgbClr val="000000"/>
                </a:solidFill>
                <a:latin typeface="Georgia" panose="02040502050405020303" pitchFamily="18" charset="0"/>
              </a:rPr>
              <a:t>(Todd Park, US </a:t>
            </a:r>
            <a:r>
              <a:rPr lang="sv-SE" dirty="0" err="1" smtClean="0">
                <a:solidFill>
                  <a:srgbClr val="000000"/>
                </a:solidFill>
                <a:latin typeface="Georgia" panose="02040502050405020303" pitchFamily="18" charset="0"/>
              </a:rPr>
              <a:t>Chief</a:t>
            </a:r>
            <a:r>
              <a:rPr lang="sv-SE" dirty="0" smtClean="0">
                <a:solidFill>
                  <a:srgbClr val="000000"/>
                </a:solidFill>
                <a:latin typeface="Georgia" panose="02040502050405020303" pitchFamily="18" charset="0"/>
              </a:rPr>
              <a:t> </a:t>
            </a:r>
            <a:r>
              <a:rPr lang="sv-SE" dirty="0" err="1" smtClean="0">
                <a:solidFill>
                  <a:srgbClr val="000000"/>
                </a:solidFill>
                <a:latin typeface="Georgia" panose="02040502050405020303" pitchFamily="18" charset="0"/>
              </a:rPr>
              <a:t>Technology</a:t>
            </a:r>
            <a:r>
              <a:rPr lang="sv-SE" dirty="0">
                <a:solidFill>
                  <a:srgbClr val="000000"/>
                </a:solidFill>
                <a:latin typeface="Georgia" panose="02040502050405020303" pitchFamily="18" charset="0"/>
              </a:rPr>
              <a:t> Officer, se </a:t>
            </a:r>
            <a:r>
              <a:rPr lang="sv-SE" dirty="0">
                <a:solidFill>
                  <a:srgbClr val="000000"/>
                </a:solidFill>
                <a:latin typeface="Georgia" panose="02040502050405020303" pitchFamily="18" charset="0"/>
                <a:hlinkClick r:id="rId4"/>
              </a:rPr>
              <a:t>http://www.scientificamerican.com/article/how-to-kick-start-innovaton</a:t>
            </a:r>
            <a:r>
              <a:rPr lang="sv-SE" dirty="0" smtClean="0">
                <a:solidFill>
                  <a:srgbClr val="000000"/>
                </a:solidFill>
                <a:latin typeface="Georgia" panose="02040502050405020303" pitchFamily="18" charset="0"/>
                <a:hlinkClick r:id="rId4"/>
              </a:rPr>
              <a:t>/</a:t>
            </a:r>
            <a:endParaRPr lang="sv-SE" dirty="0" smtClean="0">
              <a:solidFill>
                <a:srgbClr val="000000"/>
              </a:solidFill>
              <a:latin typeface="Georgia" panose="02040502050405020303" pitchFamily="18" charset="0"/>
            </a:endParaRPr>
          </a:p>
          <a:p>
            <a:endParaRPr lang="en-GB" dirty="0"/>
          </a:p>
        </p:txBody>
      </p:sp>
      <p:pic>
        <p:nvPicPr>
          <p:cNvPr id="4" name="Inspelat lju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tretch>
            <a:fillRect/>
          </a:stretch>
        </p:blipFill>
        <p:spPr>
          <a:xfrm>
            <a:off x="7740352" y="541338"/>
            <a:ext cx="609600" cy="609600"/>
          </a:xfrm>
          <a:prstGeom prst="rect">
            <a:avLst/>
          </a:prstGeom>
        </p:spPr>
      </p:pic>
    </p:spTree>
    <p:extLst>
      <p:ext uri="{BB962C8B-B14F-4D97-AF65-F5344CB8AC3E}">
        <p14:creationId xmlns:p14="http://schemas.microsoft.com/office/powerpoint/2010/main" val="13096117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59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7 segment bedömda</a:t>
            </a:r>
            <a:endParaRPr lang="en-GB" dirty="0"/>
          </a:p>
        </p:txBody>
      </p:sp>
      <p:pic>
        <p:nvPicPr>
          <p:cNvPr id="3" name="Bildobjekt 2"/>
          <p:cNvPicPr>
            <a:picLocks noChangeAspect="1"/>
          </p:cNvPicPr>
          <p:nvPr/>
        </p:nvPicPr>
        <p:blipFill>
          <a:blip r:embed="rId4"/>
          <a:stretch>
            <a:fillRect/>
          </a:stretch>
        </p:blipFill>
        <p:spPr>
          <a:xfrm>
            <a:off x="1389621" y="1396116"/>
            <a:ext cx="6364758" cy="4808382"/>
          </a:xfrm>
          <a:prstGeom prst="rect">
            <a:avLst/>
          </a:prstGeom>
        </p:spPr>
      </p:pic>
      <p:pic>
        <p:nvPicPr>
          <p:cNvPr id="5" name="Inspelat lju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tretch>
            <a:fillRect/>
          </a:stretch>
        </p:blipFill>
        <p:spPr>
          <a:xfrm>
            <a:off x="8077200" y="541338"/>
            <a:ext cx="609600" cy="609600"/>
          </a:xfrm>
          <a:prstGeom prst="rect">
            <a:avLst/>
          </a:prstGeom>
        </p:spPr>
      </p:pic>
    </p:spTree>
    <p:extLst>
      <p:ext uri="{BB962C8B-B14F-4D97-AF65-F5344CB8AC3E}">
        <p14:creationId xmlns:p14="http://schemas.microsoft.com/office/powerpoint/2010/main" val="305438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97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Ex: Transportsektorn</a:t>
            </a:r>
            <a:endParaRPr lang="en-GB" dirty="0"/>
          </a:p>
        </p:txBody>
      </p:sp>
      <p:pic>
        <p:nvPicPr>
          <p:cNvPr id="3" name="Bildobjekt 2"/>
          <p:cNvPicPr>
            <a:picLocks noChangeAspect="1"/>
          </p:cNvPicPr>
          <p:nvPr/>
        </p:nvPicPr>
        <p:blipFill>
          <a:blip r:embed="rId5"/>
          <a:stretch>
            <a:fillRect/>
          </a:stretch>
        </p:blipFill>
        <p:spPr>
          <a:xfrm>
            <a:off x="289710" y="1417638"/>
            <a:ext cx="8564580" cy="4712239"/>
          </a:xfrm>
          <a:prstGeom prst="rect">
            <a:avLst/>
          </a:prstGeom>
        </p:spPr>
      </p:pic>
      <p:pic>
        <p:nvPicPr>
          <p:cNvPr id="5" name="Inspelat lju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tretch>
            <a:fillRect/>
          </a:stretch>
        </p:blipFill>
        <p:spPr>
          <a:xfrm>
            <a:off x="8382000" y="541338"/>
            <a:ext cx="609600" cy="609600"/>
          </a:xfrm>
          <a:prstGeom prst="rect">
            <a:avLst/>
          </a:prstGeom>
        </p:spPr>
      </p:pic>
    </p:spTree>
    <p:extLst>
      <p:ext uri="{BB962C8B-B14F-4D97-AF65-F5344CB8AC3E}">
        <p14:creationId xmlns:p14="http://schemas.microsoft.com/office/powerpoint/2010/main" val="14927599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72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Nyttoeffekter</a:t>
            </a:r>
            <a:endParaRPr lang="en-GB" dirty="0"/>
          </a:p>
        </p:txBody>
      </p:sp>
      <p:pic>
        <p:nvPicPr>
          <p:cNvPr id="3" name="Bildobjekt 2"/>
          <p:cNvPicPr>
            <a:picLocks noChangeAspect="1"/>
          </p:cNvPicPr>
          <p:nvPr/>
        </p:nvPicPr>
        <p:blipFill>
          <a:blip r:embed="rId5"/>
          <a:stretch>
            <a:fillRect/>
          </a:stretch>
        </p:blipFill>
        <p:spPr>
          <a:xfrm>
            <a:off x="288955" y="2348880"/>
            <a:ext cx="8566090" cy="3529276"/>
          </a:xfrm>
          <a:prstGeom prst="rect">
            <a:avLst/>
          </a:prstGeom>
        </p:spPr>
      </p:pic>
      <p:pic>
        <p:nvPicPr>
          <p:cNvPr id="5" name="Inspelat lju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tretch>
            <a:fillRect/>
          </a:stretch>
        </p:blipFill>
        <p:spPr>
          <a:xfrm>
            <a:off x="8099785" y="541338"/>
            <a:ext cx="609600" cy="609600"/>
          </a:xfrm>
          <a:prstGeom prst="rect">
            <a:avLst/>
          </a:prstGeom>
        </p:spPr>
      </p:pic>
    </p:spTree>
    <p:extLst>
      <p:ext uri="{BB962C8B-B14F-4D97-AF65-F5344CB8AC3E}">
        <p14:creationId xmlns:p14="http://schemas.microsoft.com/office/powerpoint/2010/main" val="19100706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58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Slutsatser</a:t>
            </a:r>
            <a:endParaRPr lang="en-GB" dirty="0"/>
          </a:p>
        </p:txBody>
      </p:sp>
      <p:sp>
        <p:nvSpPr>
          <p:cNvPr id="3" name="Platshållare för innehåll 2"/>
          <p:cNvSpPr>
            <a:spLocks noGrp="1"/>
          </p:cNvSpPr>
          <p:nvPr>
            <p:ph idx="1"/>
          </p:nvPr>
        </p:nvSpPr>
        <p:spPr/>
        <p:txBody>
          <a:bodyPr/>
          <a:lstStyle/>
          <a:p>
            <a:r>
              <a:rPr lang="sv-SE" dirty="0" smtClean="0"/>
              <a:t>Det förefaller finnas en stor ekonomisk potential med öppna data</a:t>
            </a:r>
          </a:p>
          <a:p>
            <a:r>
              <a:rPr lang="sv-SE" dirty="0" smtClean="0"/>
              <a:t>Man gör ingen skillnad mellan öppna offentliga data och öppna data från privata företag</a:t>
            </a:r>
          </a:p>
          <a:p>
            <a:r>
              <a:rPr lang="sv-SE" dirty="0" smtClean="0"/>
              <a:t>Nyttoeffekterna avser värdet av att information används bättre, inte direkt att data är öppna.</a:t>
            </a:r>
            <a:endParaRPr lang="en-GB" dirty="0"/>
          </a:p>
        </p:txBody>
      </p:sp>
      <p:pic>
        <p:nvPicPr>
          <p:cNvPr id="5" name="Inspelat lju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tretch>
            <a:fillRect/>
          </a:stretch>
        </p:blipFill>
        <p:spPr>
          <a:xfrm>
            <a:off x="7884368" y="541338"/>
            <a:ext cx="609600" cy="609600"/>
          </a:xfrm>
          <a:prstGeom prst="rect">
            <a:avLst/>
          </a:prstGeom>
        </p:spPr>
      </p:pic>
    </p:spTree>
    <p:extLst>
      <p:ext uri="{BB962C8B-B14F-4D97-AF65-F5344CB8AC3E}">
        <p14:creationId xmlns:p14="http://schemas.microsoft.com/office/powerpoint/2010/main" val="37647203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39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Myndigheternas roll</a:t>
            </a:r>
            <a:endParaRPr lang="en-GB" dirty="0"/>
          </a:p>
        </p:txBody>
      </p:sp>
      <p:sp>
        <p:nvSpPr>
          <p:cNvPr id="3" name="Platshållare för innehåll 2"/>
          <p:cNvSpPr>
            <a:spLocks noGrp="1"/>
          </p:cNvSpPr>
          <p:nvPr>
            <p:ph idx="1"/>
          </p:nvPr>
        </p:nvSpPr>
        <p:spPr/>
        <p:txBody>
          <a:bodyPr/>
          <a:lstStyle/>
          <a:p>
            <a:r>
              <a:rPr lang="sv-SE" dirty="0" smtClean="0"/>
              <a:t>Tillhandahålla öppna data</a:t>
            </a:r>
          </a:p>
          <a:p>
            <a:pPr lvl="1"/>
            <a:r>
              <a:rPr lang="sv-SE" dirty="0" smtClean="0"/>
              <a:t>Offentliga data är värdefulla</a:t>
            </a:r>
          </a:p>
          <a:p>
            <a:pPr lvl="1"/>
            <a:r>
              <a:rPr lang="sv-SE" dirty="0" smtClean="0"/>
              <a:t>Influerar den privata sektorn (30 % av värdeökningen beräknas komma från benchmarking) </a:t>
            </a:r>
          </a:p>
          <a:p>
            <a:r>
              <a:rPr lang="sv-SE" dirty="0" smtClean="0"/>
              <a:t>Regler för personlig integritet, IPR, marknadsplatser </a:t>
            </a:r>
            <a:r>
              <a:rPr lang="sv-SE" dirty="0" err="1" smtClean="0"/>
              <a:t>etc</a:t>
            </a:r>
            <a:endParaRPr lang="sv-SE" dirty="0" smtClean="0"/>
          </a:p>
          <a:p>
            <a:r>
              <a:rPr lang="sv-SE" dirty="0" smtClean="0"/>
              <a:t>Aktivt ekosystem av utvecklare</a:t>
            </a:r>
          </a:p>
          <a:p>
            <a:r>
              <a:rPr lang="sv-SE" dirty="0" smtClean="0"/>
              <a:t>Standarder</a:t>
            </a:r>
          </a:p>
          <a:p>
            <a:endParaRPr lang="sv-SE" dirty="0" smtClean="0"/>
          </a:p>
          <a:p>
            <a:endParaRPr lang="en-GB" dirty="0"/>
          </a:p>
        </p:txBody>
      </p:sp>
      <p:pic>
        <p:nvPicPr>
          <p:cNvPr id="5" name="Inspelat lju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tretch>
            <a:fillRect/>
          </a:stretch>
        </p:blipFill>
        <p:spPr>
          <a:xfrm>
            <a:off x="7956376" y="536576"/>
            <a:ext cx="609600" cy="609600"/>
          </a:xfrm>
          <a:prstGeom prst="rect">
            <a:avLst/>
          </a:prstGeom>
        </p:spPr>
      </p:pic>
    </p:spTree>
    <p:extLst>
      <p:ext uri="{BB962C8B-B14F-4D97-AF65-F5344CB8AC3E}">
        <p14:creationId xmlns:p14="http://schemas.microsoft.com/office/powerpoint/2010/main" val="22517501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40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err="1" smtClean="0"/>
              <a:t>Open</a:t>
            </a:r>
            <a:r>
              <a:rPr lang="sv-SE" dirty="0" smtClean="0"/>
              <a:t> Data </a:t>
            </a:r>
            <a:r>
              <a:rPr lang="sv-SE" dirty="0" err="1" smtClean="0"/>
              <a:t>Initiative</a:t>
            </a:r>
            <a:r>
              <a:rPr lang="sv-SE" dirty="0" smtClean="0"/>
              <a:t> (UK)</a:t>
            </a:r>
            <a:endParaRPr lang="en-GB" dirty="0"/>
          </a:p>
        </p:txBody>
      </p:sp>
      <p:sp>
        <p:nvSpPr>
          <p:cNvPr id="3" name="Platshållare för innehåll 2"/>
          <p:cNvSpPr>
            <a:spLocks noGrp="1"/>
          </p:cNvSpPr>
          <p:nvPr>
            <p:ph idx="1"/>
          </p:nvPr>
        </p:nvSpPr>
        <p:spPr/>
        <p:txBody>
          <a:bodyPr/>
          <a:lstStyle/>
          <a:p>
            <a:r>
              <a:rPr lang="sv-SE" dirty="0" smtClean="0"/>
              <a:t>Brittiska ÖD-företag omsätter årligen £92bn och har mer än 500 000 anställda</a:t>
            </a:r>
          </a:p>
          <a:p>
            <a:pPr lvl="1"/>
            <a:r>
              <a:rPr lang="sv-SE" dirty="0" smtClean="0"/>
              <a:t>Hälften i Londonområdet</a:t>
            </a:r>
          </a:p>
          <a:p>
            <a:pPr lvl="1"/>
            <a:r>
              <a:rPr lang="sv-SE" dirty="0" smtClean="0"/>
              <a:t>57 % använder GIS-data, oftast från OS eller OSM</a:t>
            </a:r>
          </a:p>
          <a:p>
            <a:r>
              <a:rPr lang="sv-SE" dirty="0" smtClean="0"/>
              <a:t>Många kvantifierade nyttor rapporterade</a:t>
            </a:r>
          </a:p>
          <a:p>
            <a:pPr lvl="1"/>
            <a:r>
              <a:rPr lang="sv-SE" dirty="0" smtClean="0"/>
              <a:t>Transport London – 58:1 </a:t>
            </a:r>
            <a:r>
              <a:rPr lang="sv-SE" dirty="0" err="1" smtClean="0"/>
              <a:t>RoI</a:t>
            </a:r>
            <a:r>
              <a:rPr lang="sv-SE" dirty="0" smtClean="0"/>
              <a:t> på transportdata</a:t>
            </a:r>
          </a:p>
          <a:p>
            <a:pPr lvl="1"/>
            <a:r>
              <a:rPr lang="sv-SE" dirty="0" smtClean="0"/>
              <a:t>Danmark – 70:1 </a:t>
            </a:r>
            <a:r>
              <a:rPr lang="sv-SE" dirty="0" err="1" smtClean="0"/>
              <a:t>RoI</a:t>
            </a:r>
            <a:r>
              <a:rPr lang="sv-SE" dirty="0" smtClean="0"/>
              <a:t> på </a:t>
            </a:r>
            <a:r>
              <a:rPr lang="sv-SE" dirty="0" err="1" smtClean="0"/>
              <a:t>addressdata</a:t>
            </a:r>
            <a:endParaRPr lang="sv-SE" dirty="0" smtClean="0"/>
          </a:p>
          <a:p>
            <a:r>
              <a:rPr lang="sv-SE" dirty="0">
                <a:hlinkClick r:id="rId5"/>
              </a:rPr>
              <a:t>www.theodi.org</a:t>
            </a:r>
            <a:endParaRPr lang="sv-SE" dirty="0"/>
          </a:p>
        </p:txBody>
      </p:sp>
      <p:pic>
        <p:nvPicPr>
          <p:cNvPr id="5" name="Inspelat lju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tretch>
            <a:fillRect/>
          </a:stretch>
        </p:blipFill>
        <p:spPr>
          <a:xfrm>
            <a:off x="8382000" y="541338"/>
            <a:ext cx="609600" cy="609600"/>
          </a:xfrm>
          <a:prstGeom prst="rect">
            <a:avLst/>
          </a:prstGeom>
        </p:spPr>
      </p:pic>
    </p:spTree>
    <p:extLst>
      <p:ext uri="{BB962C8B-B14F-4D97-AF65-F5344CB8AC3E}">
        <p14:creationId xmlns:p14="http://schemas.microsoft.com/office/powerpoint/2010/main" val="38798219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03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EU:s strategi 2010 - 2015</a:t>
            </a:r>
            <a:endParaRPr lang="en-GB" dirty="0"/>
          </a:p>
        </p:txBody>
      </p:sp>
      <p:pic>
        <p:nvPicPr>
          <p:cNvPr id="3" name="Bildobjekt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3648" y="1622642"/>
            <a:ext cx="6228692" cy="4507522"/>
          </a:xfrm>
          <a:prstGeom prst="rect">
            <a:avLst/>
          </a:prstGeom>
        </p:spPr>
      </p:pic>
      <p:pic>
        <p:nvPicPr>
          <p:cNvPr id="5" name="Inspelat lju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tretch>
            <a:fillRect/>
          </a:stretch>
        </p:blipFill>
        <p:spPr>
          <a:xfrm>
            <a:off x="8077200" y="541338"/>
            <a:ext cx="609600" cy="609600"/>
          </a:xfrm>
          <a:prstGeom prst="rect">
            <a:avLst/>
          </a:prstGeom>
        </p:spPr>
      </p:pic>
    </p:spTree>
    <p:extLst>
      <p:ext uri="{BB962C8B-B14F-4D97-AF65-F5344CB8AC3E}">
        <p14:creationId xmlns:p14="http://schemas.microsoft.com/office/powerpoint/2010/main" val="3652681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353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Digital </a:t>
            </a:r>
            <a:r>
              <a:rPr lang="sv-SE" dirty="0" err="1" smtClean="0"/>
              <a:t>Single</a:t>
            </a:r>
            <a:r>
              <a:rPr lang="sv-SE" dirty="0" smtClean="0"/>
              <a:t> Market</a:t>
            </a:r>
            <a:endParaRPr lang="en-GB" dirty="0"/>
          </a:p>
        </p:txBody>
      </p:sp>
      <p:sp>
        <p:nvSpPr>
          <p:cNvPr id="3" name="Platshållare för innehåll 2"/>
          <p:cNvSpPr>
            <a:spLocks noGrp="1"/>
          </p:cNvSpPr>
          <p:nvPr>
            <p:ph idx="1"/>
          </p:nvPr>
        </p:nvSpPr>
        <p:spPr>
          <a:xfrm>
            <a:off x="477218" y="1268760"/>
            <a:ext cx="8229600" cy="4525962"/>
          </a:xfrm>
        </p:spPr>
        <p:txBody>
          <a:bodyPr/>
          <a:lstStyle/>
          <a:p>
            <a:r>
              <a:rPr lang="sv-SE" dirty="0" smtClean="0"/>
              <a:t>En avsiktsförklaring av Jean-Claude Juncker</a:t>
            </a:r>
          </a:p>
          <a:p>
            <a:pPr lvl="1"/>
            <a:r>
              <a:rPr lang="sv-SE" sz="2400" dirty="0" smtClean="0"/>
              <a:t>”</a:t>
            </a:r>
            <a:r>
              <a:rPr lang="en-GB" sz="2400" i="1" dirty="0" smtClean="0"/>
              <a:t>The Commission will propose in 2016 a European ‘Free flow of data’ initiative that tackles restrictions on the free movement of data for reasons other than the protection of personal data … It will encourage access to public data to help drive innovation.” </a:t>
            </a:r>
          </a:p>
          <a:p>
            <a:pPr lvl="1"/>
            <a:r>
              <a:rPr lang="en-GB" sz="2400" i="1" dirty="0" smtClean="0"/>
              <a:t>Adoption of a Priority ICT Standards Plan and extending the European Interoperability Framework for public services </a:t>
            </a:r>
          </a:p>
          <a:p>
            <a:pPr lvl="1"/>
            <a:r>
              <a:rPr lang="sv-SE" sz="2400" i="1" dirty="0" smtClean="0"/>
              <a:t>”</a:t>
            </a:r>
            <a:r>
              <a:rPr lang="en-GB" sz="2400" i="1" dirty="0" smtClean="0"/>
              <a:t> The Commission will present a new e-Government Action Plan 2016-2020”</a:t>
            </a:r>
            <a:endParaRPr lang="en-GB" sz="2400" dirty="0"/>
          </a:p>
        </p:txBody>
      </p:sp>
      <p:pic>
        <p:nvPicPr>
          <p:cNvPr id="5" name="Inspelat lju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tretch>
            <a:fillRect/>
          </a:stretch>
        </p:blipFill>
        <p:spPr>
          <a:xfrm>
            <a:off x="8087209" y="541338"/>
            <a:ext cx="609600" cy="609600"/>
          </a:xfrm>
          <a:prstGeom prst="rect">
            <a:avLst/>
          </a:prstGeom>
        </p:spPr>
      </p:pic>
    </p:spTree>
    <p:extLst>
      <p:ext uri="{BB962C8B-B14F-4D97-AF65-F5344CB8AC3E}">
        <p14:creationId xmlns:p14="http://schemas.microsoft.com/office/powerpoint/2010/main" val="29617910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80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Ny e-</a:t>
            </a:r>
            <a:r>
              <a:rPr lang="sv-SE" dirty="0" err="1" smtClean="0"/>
              <a:t>Gov</a:t>
            </a:r>
            <a:r>
              <a:rPr lang="sv-SE" dirty="0" smtClean="0"/>
              <a:t> Action Plan</a:t>
            </a:r>
            <a:endParaRPr lang="en-GB" dirty="0"/>
          </a:p>
        </p:txBody>
      </p:sp>
      <p:pic>
        <p:nvPicPr>
          <p:cNvPr id="3" name="Bildobjekt 2"/>
          <p:cNvPicPr>
            <a:picLocks noChangeAspect="1"/>
          </p:cNvPicPr>
          <p:nvPr/>
        </p:nvPicPr>
        <p:blipFill>
          <a:blip r:embed="rId5"/>
          <a:stretch>
            <a:fillRect/>
          </a:stretch>
        </p:blipFill>
        <p:spPr>
          <a:xfrm>
            <a:off x="1612181" y="1440405"/>
            <a:ext cx="5919638" cy="4434524"/>
          </a:xfrm>
          <a:prstGeom prst="rect">
            <a:avLst/>
          </a:prstGeom>
        </p:spPr>
      </p:pic>
      <p:sp>
        <p:nvSpPr>
          <p:cNvPr id="4" name="textruta 3"/>
          <p:cNvSpPr txBox="1"/>
          <p:nvPr/>
        </p:nvSpPr>
        <p:spPr>
          <a:xfrm>
            <a:off x="2051720" y="5934670"/>
            <a:ext cx="4824536" cy="923330"/>
          </a:xfrm>
          <a:prstGeom prst="rect">
            <a:avLst/>
          </a:prstGeom>
          <a:noFill/>
        </p:spPr>
        <p:txBody>
          <a:bodyPr wrap="square" rtlCol="0">
            <a:spAutoFit/>
          </a:bodyPr>
          <a:lstStyle/>
          <a:p>
            <a:r>
              <a:rPr lang="sv-SE" dirty="0" err="1" smtClean="0"/>
              <a:t>Open</a:t>
            </a:r>
            <a:r>
              <a:rPr lang="sv-SE" dirty="0" smtClean="0"/>
              <a:t>, Innovative and </a:t>
            </a:r>
            <a:r>
              <a:rPr lang="sv-SE" dirty="0" err="1" smtClean="0"/>
              <a:t>Collaborative</a:t>
            </a:r>
            <a:r>
              <a:rPr lang="sv-SE" dirty="0" smtClean="0"/>
              <a:t> </a:t>
            </a:r>
            <a:r>
              <a:rPr lang="sv-SE" dirty="0" err="1" smtClean="0"/>
              <a:t>Government</a:t>
            </a:r>
            <a:endParaRPr lang="sv-SE" dirty="0" smtClean="0"/>
          </a:p>
          <a:p>
            <a:r>
              <a:rPr lang="en-GB" dirty="0">
                <a:hlinkClick r:id="rId6"/>
              </a:rPr>
              <a:t>https://</a:t>
            </a:r>
            <a:r>
              <a:rPr lang="en-GB" dirty="0" smtClean="0">
                <a:hlinkClick r:id="rId6"/>
              </a:rPr>
              <a:t>joinup.ec.europa.eu/sites/default/files/open_and_collaborative_government.pdf</a:t>
            </a:r>
            <a:r>
              <a:rPr lang="en-GB" dirty="0" smtClean="0"/>
              <a:t> </a:t>
            </a:r>
            <a:endParaRPr lang="en-GB" dirty="0"/>
          </a:p>
        </p:txBody>
      </p:sp>
      <p:pic>
        <p:nvPicPr>
          <p:cNvPr id="6" name="Inspelat lju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tretch>
            <a:fillRect/>
          </a:stretch>
        </p:blipFill>
        <p:spPr>
          <a:xfrm>
            <a:off x="8043543" y="541338"/>
            <a:ext cx="609600" cy="609600"/>
          </a:xfrm>
          <a:prstGeom prst="rect">
            <a:avLst/>
          </a:prstGeom>
        </p:spPr>
      </p:pic>
    </p:spTree>
    <p:extLst>
      <p:ext uri="{BB962C8B-B14F-4D97-AF65-F5344CB8AC3E}">
        <p14:creationId xmlns:p14="http://schemas.microsoft.com/office/powerpoint/2010/main" val="27565090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68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Vill du höra ljudet?</a:t>
            </a:r>
            <a:endParaRPr lang="en-GB" dirty="0"/>
          </a:p>
        </p:txBody>
      </p:sp>
      <p:sp>
        <p:nvSpPr>
          <p:cNvPr id="3" name="textruta 2"/>
          <p:cNvSpPr txBox="1"/>
          <p:nvPr/>
        </p:nvSpPr>
        <p:spPr>
          <a:xfrm>
            <a:off x="3059832" y="2780928"/>
            <a:ext cx="4464496" cy="584775"/>
          </a:xfrm>
          <a:prstGeom prst="rect">
            <a:avLst/>
          </a:prstGeom>
          <a:noFill/>
        </p:spPr>
        <p:txBody>
          <a:bodyPr wrap="square" rtlCol="0">
            <a:spAutoFit/>
          </a:bodyPr>
          <a:lstStyle/>
          <a:p>
            <a:r>
              <a:rPr lang="sv-SE" sz="3200" dirty="0" smtClean="0">
                <a:solidFill>
                  <a:schemeClr val="tx2">
                    <a:lumMod val="75000"/>
                  </a:schemeClr>
                </a:solidFill>
              </a:rPr>
              <a:t>Klicka på högtalarikonen</a:t>
            </a:r>
            <a:endParaRPr lang="en-GB" sz="3200" dirty="0">
              <a:solidFill>
                <a:schemeClr val="tx2">
                  <a:lumMod val="75000"/>
                </a:schemeClr>
              </a:solidFill>
            </a:endParaRPr>
          </a:p>
        </p:txBody>
      </p:sp>
      <p:sp>
        <p:nvSpPr>
          <p:cNvPr id="4" name="textruta 3"/>
          <p:cNvSpPr txBox="1"/>
          <p:nvPr/>
        </p:nvSpPr>
        <p:spPr>
          <a:xfrm>
            <a:off x="1475656" y="4712969"/>
            <a:ext cx="6192688" cy="1200329"/>
          </a:xfrm>
          <a:prstGeom prst="rect">
            <a:avLst/>
          </a:prstGeom>
          <a:noFill/>
        </p:spPr>
        <p:txBody>
          <a:bodyPr wrap="square" rtlCol="0">
            <a:spAutoFit/>
          </a:bodyPr>
          <a:lstStyle/>
          <a:p>
            <a:r>
              <a:rPr lang="sv-SE" dirty="0" smtClean="0"/>
              <a:t>Denna presentation är framtagen av Novogit AB i samarbete med ULI Geoforum, inom ramen av det </a:t>
            </a:r>
            <a:r>
              <a:rPr lang="sv-SE" dirty="0" err="1" smtClean="0"/>
              <a:t>Vinnova</a:t>
            </a:r>
            <a:r>
              <a:rPr lang="sv-SE" dirty="0" smtClean="0"/>
              <a:t>-finansierade projektet ”Utbildning </a:t>
            </a:r>
            <a:r>
              <a:rPr lang="sv-SE" dirty="0"/>
              <a:t>och information om öppna </a:t>
            </a:r>
            <a:r>
              <a:rPr lang="sv-SE" dirty="0" smtClean="0"/>
              <a:t>geodata”, Dnr </a:t>
            </a:r>
            <a:r>
              <a:rPr lang="en-GB" dirty="0"/>
              <a:t>2015-02473</a:t>
            </a:r>
          </a:p>
        </p:txBody>
      </p:sp>
      <p:pic>
        <p:nvPicPr>
          <p:cNvPr id="6" name="Inspelat lju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tretch>
            <a:fillRect/>
          </a:stretch>
        </p:blipFill>
        <p:spPr>
          <a:xfrm>
            <a:off x="7884368" y="541338"/>
            <a:ext cx="609600" cy="609600"/>
          </a:xfrm>
          <a:prstGeom prst="rect">
            <a:avLst/>
          </a:prstGeom>
        </p:spPr>
      </p:pic>
    </p:spTree>
    <p:extLst>
      <p:ext uri="{BB962C8B-B14F-4D97-AF65-F5344CB8AC3E}">
        <p14:creationId xmlns:p14="http://schemas.microsoft.com/office/powerpoint/2010/main" val="34601428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342"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Svensk IT-politik</a:t>
            </a:r>
            <a:endParaRPr lang="en-GB" dirty="0"/>
          </a:p>
        </p:txBody>
      </p:sp>
      <p:pic>
        <p:nvPicPr>
          <p:cNvPr id="3" name="Bildobjekt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32" y="1772816"/>
            <a:ext cx="9144000" cy="4159624"/>
          </a:xfrm>
          <a:prstGeom prst="rect">
            <a:avLst/>
          </a:prstGeom>
        </p:spPr>
      </p:pic>
      <p:pic>
        <p:nvPicPr>
          <p:cNvPr id="5" name="Inspelat lju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tretch>
            <a:fillRect/>
          </a:stretch>
        </p:blipFill>
        <p:spPr>
          <a:xfrm>
            <a:off x="8244408" y="541338"/>
            <a:ext cx="609600" cy="609600"/>
          </a:xfrm>
          <a:prstGeom prst="rect">
            <a:avLst/>
          </a:prstGeom>
        </p:spPr>
      </p:pic>
    </p:spTree>
    <p:extLst>
      <p:ext uri="{BB962C8B-B14F-4D97-AF65-F5344CB8AC3E}">
        <p14:creationId xmlns:p14="http://schemas.microsoft.com/office/powerpoint/2010/main" val="20515641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89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Digitaliseringskommissionen</a:t>
            </a:r>
            <a:endParaRPr lang="en-GB" dirty="0"/>
          </a:p>
        </p:txBody>
      </p:sp>
      <p:sp>
        <p:nvSpPr>
          <p:cNvPr id="3" name="Platshållare för innehåll 2"/>
          <p:cNvSpPr>
            <a:spLocks noGrp="1"/>
          </p:cNvSpPr>
          <p:nvPr>
            <p:ph idx="1"/>
          </p:nvPr>
        </p:nvSpPr>
        <p:spPr/>
        <p:txBody>
          <a:bodyPr/>
          <a:lstStyle/>
          <a:p>
            <a:r>
              <a:rPr lang="sv-SE" sz="2800" dirty="0"/>
              <a:t>I </a:t>
            </a:r>
            <a:r>
              <a:rPr lang="sv-SE" sz="2800" dirty="0" smtClean="0"/>
              <a:t>SOU 2014:13 konstateras att </a:t>
            </a:r>
            <a:r>
              <a:rPr lang="sv-SE" sz="2800" dirty="0"/>
              <a:t>åtgärderna i den digitala agendan för Sverige i stort </a:t>
            </a:r>
            <a:r>
              <a:rPr lang="sv-SE" sz="2800" dirty="0" smtClean="0"/>
              <a:t>genomförts</a:t>
            </a:r>
          </a:p>
          <a:p>
            <a:r>
              <a:rPr lang="sv-SE" sz="2800" dirty="0" smtClean="0"/>
              <a:t>Tilläggsdirektiv i Februari 2015</a:t>
            </a:r>
          </a:p>
          <a:p>
            <a:pPr lvl="1"/>
            <a:r>
              <a:rPr lang="sv-SE" sz="2400" dirty="0" smtClean="0"/>
              <a:t>utarbeta </a:t>
            </a:r>
            <a:r>
              <a:rPr lang="sv-SE" sz="2400" dirty="0"/>
              <a:t>en </a:t>
            </a:r>
            <a:r>
              <a:rPr lang="sv-SE" sz="2400" dirty="0" smtClean="0"/>
              <a:t>omvärldsanalys</a:t>
            </a:r>
          </a:p>
          <a:p>
            <a:pPr lvl="1"/>
            <a:r>
              <a:rPr lang="sv-SE" sz="2400" dirty="0" smtClean="0"/>
              <a:t>identifiera </a:t>
            </a:r>
            <a:r>
              <a:rPr lang="sv-SE" sz="2400" dirty="0"/>
              <a:t>strategiska områden för utvecklingen av den framtida </a:t>
            </a:r>
            <a:r>
              <a:rPr lang="sv-SE" sz="2400" dirty="0" smtClean="0"/>
              <a:t>digitaliseringspolitiken </a:t>
            </a:r>
            <a:endParaRPr lang="sv-SE" sz="2400" dirty="0"/>
          </a:p>
          <a:p>
            <a:pPr lvl="1"/>
            <a:r>
              <a:rPr lang="sv-SE" sz="2400" dirty="0"/>
              <a:t>u</a:t>
            </a:r>
            <a:r>
              <a:rPr lang="sv-SE" sz="2400" dirty="0" smtClean="0"/>
              <a:t>treda </a:t>
            </a:r>
            <a:r>
              <a:rPr lang="sv-SE" sz="2400" dirty="0"/>
              <a:t>hur främjande av digitaliseringen bör bedrivas på nationell nivå </a:t>
            </a:r>
            <a:endParaRPr lang="sv-SE" sz="2400" dirty="0" smtClean="0"/>
          </a:p>
          <a:p>
            <a:r>
              <a:rPr lang="sv-SE" sz="2800" dirty="0" smtClean="0"/>
              <a:t>Slutredovisas 31 december 2015</a:t>
            </a:r>
          </a:p>
        </p:txBody>
      </p:sp>
      <p:pic>
        <p:nvPicPr>
          <p:cNvPr id="4" name="Inspelat lju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tretch>
            <a:fillRect/>
          </a:stretch>
        </p:blipFill>
        <p:spPr>
          <a:xfrm>
            <a:off x="8110129" y="544459"/>
            <a:ext cx="609600" cy="609600"/>
          </a:xfrm>
          <a:prstGeom prst="rect">
            <a:avLst/>
          </a:prstGeom>
        </p:spPr>
      </p:pic>
    </p:spTree>
    <p:extLst>
      <p:ext uri="{BB962C8B-B14F-4D97-AF65-F5344CB8AC3E}">
        <p14:creationId xmlns:p14="http://schemas.microsoft.com/office/powerpoint/2010/main" val="7575202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38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Motiv till PSI-direktivet (2003)</a:t>
            </a:r>
            <a:endParaRPr lang="en-GB" dirty="0"/>
          </a:p>
        </p:txBody>
      </p:sp>
      <p:sp>
        <p:nvSpPr>
          <p:cNvPr id="3" name="Platshållare för innehåll 2"/>
          <p:cNvSpPr>
            <a:spLocks noGrp="1"/>
          </p:cNvSpPr>
          <p:nvPr>
            <p:ph idx="1"/>
          </p:nvPr>
        </p:nvSpPr>
        <p:spPr/>
        <p:txBody>
          <a:bodyPr/>
          <a:lstStyle/>
          <a:p>
            <a:r>
              <a:rPr lang="sv-SE" dirty="0" smtClean="0"/>
              <a:t>Offentlig information är viktig för digitala produkter, ett område som växer starkt.</a:t>
            </a:r>
          </a:p>
          <a:p>
            <a:r>
              <a:rPr lang="sv-SE" dirty="0" smtClean="0"/>
              <a:t>Stora skillnader i lagstiftning mellan EU-länder</a:t>
            </a:r>
          </a:p>
          <a:p>
            <a:r>
              <a:rPr lang="sv-SE" dirty="0" smtClean="0"/>
              <a:t>Inriktas mot förenklad återanvändning av offentlig information</a:t>
            </a:r>
          </a:p>
          <a:p>
            <a:pPr lvl="1"/>
            <a:r>
              <a:rPr lang="sv-SE" dirty="0" smtClean="0"/>
              <a:t>Format, kostnader, licenser, lika rättigheter</a:t>
            </a:r>
            <a:endParaRPr lang="en-GB" dirty="0"/>
          </a:p>
        </p:txBody>
      </p:sp>
      <p:pic>
        <p:nvPicPr>
          <p:cNvPr id="4" name="Inspelat lju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tretch>
            <a:fillRect/>
          </a:stretch>
        </p:blipFill>
        <p:spPr>
          <a:xfrm>
            <a:off x="8392344" y="536576"/>
            <a:ext cx="609600" cy="609600"/>
          </a:xfrm>
          <a:prstGeom prst="rect">
            <a:avLst/>
          </a:prstGeom>
        </p:spPr>
      </p:pic>
    </p:spTree>
    <p:extLst>
      <p:ext uri="{BB962C8B-B14F-4D97-AF65-F5344CB8AC3E}">
        <p14:creationId xmlns:p14="http://schemas.microsoft.com/office/powerpoint/2010/main" val="21736493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98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Uppdatering PSI 2013</a:t>
            </a:r>
            <a:endParaRPr lang="en-GB" dirty="0"/>
          </a:p>
        </p:txBody>
      </p:sp>
      <p:sp>
        <p:nvSpPr>
          <p:cNvPr id="3" name="Platshållare för innehåll 2"/>
          <p:cNvSpPr>
            <a:spLocks noGrp="1"/>
          </p:cNvSpPr>
          <p:nvPr>
            <p:ph idx="1"/>
          </p:nvPr>
        </p:nvSpPr>
        <p:spPr/>
        <p:txBody>
          <a:bodyPr/>
          <a:lstStyle/>
          <a:p>
            <a:r>
              <a:rPr lang="sv-SE" dirty="0" smtClean="0"/>
              <a:t>Snabb teknisk utveckling medför </a:t>
            </a:r>
            <a:r>
              <a:rPr lang="sv-SE" dirty="0"/>
              <a:t>b</a:t>
            </a:r>
            <a:r>
              <a:rPr lang="sv-SE" dirty="0" smtClean="0"/>
              <a:t>ehov av en uppdatering</a:t>
            </a:r>
          </a:p>
          <a:p>
            <a:r>
              <a:rPr lang="sv-SE" dirty="0" smtClean="0"/>
              <a:t>Många länder har infört </a:t>
            </a:r>
            <a:r>
              <a:rPr lang="sv-SE" dirty="0" err="1" smtClean="0"/>
              <a:t>policies</a:t>
            </a:r>
            <a:r>
              <a:rPr lang="sv-SE" dirty="0" smtClean="0"/>
              <a:t> för öppna data. Dessa behöver harmoniseras</a:t>
            </a:r>
          </a:p>
          <a:p>
            <a:pPr lvl="1"/>
            <a:r>
              <a:rPr lang="sv-SE" dirty="0" smtClean="0"/>
              <a:t>Hårdare krav för att få ta ut avgifter</a:t>
            </a:r>
          </a:p>
          <a:p>
            <a:pPr marL="0" indent="0">
              <a:buNone/>
            </a:pPr>
            <a:endParaRPr lang="en-GB" dirty="0"/>
          </a:p>
        </p:txBody>
      </p:sp>
      <p:pic>
        <p:nvPicPr>
          <p:cNvPr id="5" name="Inspelat lju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tretch>
            <a:fillRect/>
          </a:stretch>
        </p:blipFill>
        <p:spPr>
          <a:xfrm>
            <a:off x="8244408" y="536576"/>
            <a:ext cx="609600" cy="609600"/>
          </a:xfrm>
          <a:prstGeom prst="rect">
            <a:avLst/>
          </a:prstGeom>
        </p:spPr>
      </p:pic>
    </p:spTree>
    <p:extLst>
      <p:ext uri="{BB962C8B-B14F-4D97-AF65-F5344CB8AC3E}">
        <p14:creationId xmlns:p14="http://schemas.microsoft.com/office/powerpoint/2010/main" val="27386637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54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Svenska ”PSI-lagen”</a:t>
            </a:r>
            <a:endParaRPr lang="en-GB" dirty="0"/>
          </a:p>
        </p:txBody>
      </p:sp>
      <p:sp>
        <p:nvSpPr>
          <p:cNvPr id="3" name="Platshållare för innehåll 2"/>
          <p:cNvSpPr>
            <a:spLocks noGrp="1"/>
          </p:cNvSpPr>
          <p:nvPr>
            <p:ph idx="1"/>
          </p:nvPr>
        </p:nvSpPr>
        <p:spPr>
          <a:xfrm>
            <a:off x="457200" y="1678317"/>
            <a:ext cx="8229600" cy="4525962"/>
          </a:xfrm>
        </p:spPr>
        <p:txBody>
          <a:bodyPr/>
          <a:lstStyle/>
          <a:p>
            <a:r>
              <a:rPr lang="sv-SE" sz="2400" dirty="0" smtClean="0"/>
              <a:t>Lag </a:t>
            </a:r>
            <a:r>
              <a:rPr lang="sv-SE" sz="2400" dirty="0"/>
              <a:t>(2010:566) </a:t>
            </a:r>
            <a:r>
              <a:rPr lang="sv-SE" sz="2400" dirty="0" smtClean="0"/>
              <a:t>om vidareutnyttjande </a:t>
            </a:r>
            <a:r>
              <a:rPr lang="sv-SE" sz="2400" dirty="0"/>
              <a:t>av handlingar från den offentliga </a:t>
            </a:r>
            <a:r>
              <a:rPr lang="sv-SE" sz="2400" dirty="0" smtClean="0"/>
              <a:t>förvaltningen</a:t>
            </a:r>
          </a:p>
          <a:p>
            <a:r>
              <a:rPr lang="sv-SE" sz="2400" dirty="0" smtClean="0"/>
              <a:t>Ändringar gjorda 1 juli 2015</a:t>
            </a:r>
          </a:p>
          <a:p>
            <a:r>
              <a:rPr lang="sv-SE" sz="2400" dirty="0"/>
              <a:t>Lagen gäller för vidareutnyttjande av sådana handlingar som tillhandahålls av statliga och kommunala </a:t>
            </a:r>
            <a:r>
              <a:rPr lang="sv-SE" sz="2400" dirty="0" smtClean="0"/>
              <a:t>myndigheter</a:t>
            </a:r>
          </a:p>
          <a:p>
            <a:r>
              <a:rPr lang="sv-SE" sz="2400" dirty="0" smtClean="0"/>
              <a:t>Vidareutnyttjande </a:t>
            </a:r>
            <a:r>
              <a:rPr lang="sv-SE" sz="2400" dirty="0"/>
              <a:t>är tillåtet för handlingar som tillhandahålls av myndigheter</a:t>
            </a:r>
            <a:endParaRPr lang="sv-SE" sz="2400" dirty="0" smtClean="0"/>
          </a:p>
          <a:p>
            <a:r>
              <a:rPr lang="sv-SE" sz="2400" dirty="0" smtClean="0"/>
              <a:t>En myndighet måste vara </a:t>
            </a:r>
            <a:r>
              <a:rPr lang="sv-SE" sz="2400" u="sng" dirty="0" smtClean="0"/>
              <a:t>skyldig</a:t>
            </a:r>
            <a:r>
              <a:rPr lang="sv-SE" sz="2400" dirty="0" smtClean="0"/>
              <a:t> att ta ut avgifter för att kunna göra det (undantag för arkiv, bibliotek och muséer)</a:t>
            </a:r>
            <a:endParaRPr lang="sv-SE" sz="2400" dirty="0"/>
          </a:p>
          <a:p>
            <a:endParaRPr lang="en-GB" dirty="0"/>
          </a:p>
        </p:txBody>
      </p:sp>
      <p:pic>
        <p:nvPicPr>
          <p:cNvPr id="5" name="Inspelat lju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tretch>
            <a:fillRect/>
          </a:stretch>
        </p:blipFill>
        <p:spPr>
          <a:xfrm>
            <a:off x="7884368" y="536576"/>
            <a:ext cx="609600" cy="609600"/>
          </a:xfrm>
          <a:prstGeom prst="rect">
            <a:avLst/>
          </a:prstGeom>
        </p:spPr>
      </p:pic>
    </p:spTree>
    <p:extLst>
      <p:ext uri="{BB962C8B-B14F-4D97-AF65-F5344CB8AC3E}">
        <p14:creationId xmlns:p14="http://schemas.microsoft.com/office/powerpoint/2010/main" val="39800549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03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Sammanfattning</a:t>
            </a:r>
            <a:endParaRPr lang="en-GB" dirty="0"/>
          </a:p>
        </p:txBody>
      </p:sp>
      <p:sp>
        <p:nvSpPr>
          <p:cNvPr id="3" name="Platshållare för innehåll 2"/>
          <p:cNvSpPr>
            <a:spLocks noGrp="1"/>
          </p:cNvSpPr>
          <p:nvPr>
            <p:ph idx="1"/>
          </p:nvPr>
        </p:nvSpPr>
        <p:spPr/>
        <p:txBody>
          <a:bodyPr/>
          <a:lstStyle/>
          <a:p>
            <a:r>
              <a:rPr lang="sv-SE" sz="2400" dirty="0" smtClean="0"/>
              <a:t>Politiska styrdokument</a:t>
            </a:r>
          </a:p>
          <a:p>
            <a:pPr lvl="1"/>
            <a:r>
              <a:rPr lang="sv-SE" sz="2000" dirty="0" smtClean="0"/>
              <a:t>G8: </a:t>
            </a:r>
            <a:r>
              <a:rPr lang="sv-SE" sz="2000" dirty="0" err="1" smtClean="0"/>
              <a:t>Open</a:t>
            </a:r>
            <a:r>
              <a:rPr lang="sv-SE" sz="2000" dirty="0" smtClean="0"/>
              <a:t> Data Charter</a:t>
            </a:r>
          </a:p>
          <a:p>
            <a:pPr lvl="1"/>
            <a:r>
              <a:rPr lang="sv-SE" sz="2000" dirty="0" smtClean="0"/>
              <a:t>EU: Digital </a:t>
            </a:r>
            <a:r>
              <a:rPr lang="sv-SE" sz="2000" dirty="0" err="1" smtClean="0"/>
              <a:t>Single</a:t>
            </a:r>
            <a:r>
              <a:rPr lang="sv-SE" sz="2000" dirty="0" smtClean="0"/>
              <a:t> Market </a:t>
            </a:r>
            <a:r>
              <a:rPr lang="sv-SE" sz="2000" dirty="0" err="1" smtClean="0"/>
              <a:t>Strategy</a:t>
            </a:r>
            <a:endParaRPr lang="sv-SE" sz="2000" dirty="0" smtClean="0"/>
          </a:p>
          <a:p>
            <a:pPr lvl="1"/>
            <a:r>
              <a:rPr lang="sv-SE" sz="2000" dirty="0" smtClean="0"/>
              <a:t>Sverige: Digital agenda för Sverige</a:t>
            </a:r>
          </a:p>
          <a:p>
            <a:r>
              <a:rPr lang="sv-SE" sz="2400" dirty="0" smtClean="0"/>
              <a:t>Nyttoeffekter</a:t>
            </a:r>
          </a:p>
          <a:p>
            <a:pPr lvl="1"/>
            <a:r>
              <a:rPr lang="sv-SE" sz="2000" dirty="0" smtClean="0"/>
              <a:t>Effektivare offentlig förvaltning</a:t>
            </a:r>
            <a:endParaRPr lang="sv-SE" sz="2000" dirty="0"/>
          </a:p>
          <a:p>
            <a:pPr lvl="1"/>
            <a:r>
              <a:rPr lang="sv-SE" sz="2000" dirty="0" smtClean="0"/>
              <a:t>Innovationer</a:t>
            </a:r>
          </a:p>
          <a:p>
            <a:pPr lvl="1"/>
            <a:r>
              <a:rPr lang="sv-SE" sz="2000" dirty="0" smtClean="0"/>
              <a:t>3000 B$ per år (på världsbasis)</a:t>
            </a:r>
          </a:p>
          <a:p>
            <a:r>
              <a:rPr lang="sv-SE" sz="2400" dirty="0" smtClean="0"/>
              <a:t>PSI-direktivet</a:t>
            </a:r>
          </a:p>
          <a:p>
            <a:pPr lvl="1"/>
            <a:r>
              <a:rPr lang="sv-SE" sz="2000" dirty="0" smtClean="0"/>
              <a:t>Ändringar 1 juli 2015</a:t>
            </a:r>
          </a:p>
          <a:p>
            <a:pPr lvl="1"/>
            <a:r>
              <a:rPr lang="sv-SE" sz="2000" dirty="0" smtClean="0"/>
              <a:t>Betydligt strängare krav för att kunna ta ut avgifter</a:t>
            </a:r>
            <a:endParaRPr lang="en-GB" sz="2000" dirty="0"/>
          </a:p>
        </p:txBody>
      </p:sp>
      <p:pic>
        <p:nvPicPr>
          <p:cNvPr id="5" name="Inspelat lju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tretch>
            <a:fillRect/>
          </a:stretch>
        </p:blipFill>
        <p:spPr>
          <a:xfrm>
            <a:off x="7956376" y="536576"/>
            <a:ext cx="609600" cy="609600"/>
          </a:xfrm>
          <a:prstGeom prst="rect">
            <a:avLst/>
          </a:prstGeom>
        </p:spPr>
      </p:pic>
    </p:spTree>
    <p:extLst>
      <p:ext uri="{BB962C8B-B14F-4D97-AF65-F5344CB8AC3E}">
        <p14:creationId xmlns:p14="http://schemas.microsoft.com/office/powerpoint/2010/main" val="8720295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93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Referenser</a:t>
            </a:r>
            <a:endParaRPr lang="en-GB" dirty="0"/>
          </a:p>
        </p:txBody>
      </p:sp>
      <p:sp>
        <p:nvSpPr>
          <p:cNvPr id="3" name="Platshållare för innehåll 2"/>
          <p:cNvSpPr>
            <a:spLocks noGrp="1"/>
          </p:cNvSpPr>
          <p:nvPr>
            <p:ph idx="1"/>
          </p:nvPr>
        </p:nvSpPr>
        <p:spPr/>
        <p:txBody>
          <a:bodyPr/>
          <a:lstStyle/>
          <a:p>
            <a:r>
              <a:rPr lang="sv-SE" sz="2400" dirty="0" smtClean="0"/>
              <a:t>G8 </a:t>
            </a:r>
            <a:r>
              <a:rPr lang="sv-SE" sz="2400" dirty="0" err="1" smtClean="0"/>
              <a:t>Open</a:t>
            </a:r>
            <a:r>
              <a:rPr lang="sv-SE" sz="2400" dirty="0" smtClean="0"/>
              <a:t> Data Charter</a:t>
            </a:r>
            <a:r>
              <a:rPr lang="sv-SE" sz="2400" dirty="0"/>
              <a:t>: </a:t>
            </a:r>
            <a:r>
              <a:rPr lang="sv-SE" sz="2400" dirty="0">
                <a:hlinkClick r:id="rId2"/>
              </a:rPr>
              <a:t>https://</a:t>
            </a:r>
            <a:r>
              <a:rPr lang="sv-SE" sz="2400" dirty="0" smtClean="0">
                <a:hlinkClick r:id="rId2"/>
              </a:rPr>
              <a:t>www.gov.uk/government/uploads/system/uploads/attachment_data/file/207772/Open_Data_Charter.pdf</a:t>
            </a:r>
            <a:endParaRPr lang="sv-SE" sz="2400" dirty="0" smtClean="0"/>
          </a:p>
          <a:p>
            <a:r>
              <a:rPr lang="sv-SE" sz="2400" dirty="0" smtClean="0"/>
              <a:t>McKinsey </a:t>
            </a:r>
            <a:r>
              <a:rPr lang="sv-SE" sz="2400" dirty="0" err="1" smtClean="0"/>
              <a:t>report</a:t>
            </a:r>
            <a:r>
              <a:rPr lang="sv-SE" sz="2400" dirty="0" smtClean="0"/>
              <a:t> on </a:t>
            </a:r>
            <a:r>
              <a:rPr lang="sv-SE" sz="2400" dirty="0" err="1" smtClean="0"/>
              <a:t>open</a:t>
            </a:r>
            <a:r>
              <a:rPr lang="sv-SE" sz="2400" dirty="0" smtClean="0"/>
              <a:t> data: </a:t>
            </a:r>
            <a:r>
              <a:rPr lang="sv-SE" sz="2400" dirty="0">
                <a:hlinkClick r:id="rId3"/>
              </a:rPr>
              <a:t>http://</a:t>
            </a:r>
            <a:r>
              <a:rPr lang="sv-SE" sz="2400" dirty="0" smtClean="0">
                <a:hlinkClick r:id="rId3"/>
              </a:rPr>
              <a:t>www.mckinsey.com/insights/business_technology/open_data_unlocking_innovation_and_performance_with_liquid_information</a:t>
            </a:r>
            <a:endParaRPr lang="sv-SE" sz="2400" dirty="0" smtClean="0"/>
          </a:p>
          <a:p>
            <a:r>
              <a:rPr lang="sv-SE" sz="2400" dirty="0" smtClean="0"/>
              <a:t>Communication on Digital </a:t>
            </a:r>
            <a:r>
              <a:rPr lang="sv-SE" sz="2400" dirty="0" err="1" smtClean="0"/>
              <a:t>Single</a:t>
            </a:r>
            <a:r>
              <a:rPr lang="sv-SE" sz="2400" dirty="0" smtClean="0"/>
              <a:t> Market </a:t>
            </a:r>
            <a:r>
              <a:rPr lang="sv-SE" sz="2400" dirty="0" err="1" smtClean="0"/>
              <a:t>Strategy</a:t>
            </a:r>
            <a:r>
              <a:rPr lang="sv-SE" sz="2400" dirty="0"/>
              <a:t>: </a:t>
            </a:r>
            <a:r>
              <a:rPr lang="sv-SE" sz="2400" dirty="0">
                <a:hlinkClick r:id="rId4"/>
              </a:rPr>
              <a:t>https://</a:t>
            </a:r>
            <a:r>
              <a:rPr lang="sv-SE" sz="2400" dirty="0" smtClean="0">
                <a:hlinkClick r:id="rId4"/>
              </a:rPr>
              <a:t>ec.europa.eu/digital-agenda/en/news/digital-single-market-strategy-europe-com2015-192-final</a:t>
            </a:r>
            <a:endParaRPr lang="sv-SE" sz="2400" dirty="0" smtClean="0"/>
          </a:p>
          <a:p>
            <a:r>
              <a:rPr lang="sv-SE" sz="2400" dirty="0" smtClean="0"/>
              <a:t>IT i </a:t>
            </a:r>
            <a:r>
              <a:rPr lang="sv-SE" sz="2400" dirty="0"/>
              <a:t>människans tjänst: </a:t>
            </a:r>
            <a:r>
              <a:rPr lang="sv-SE" sz="2400" dirty="0">
                <a:hlinkClick r:id="rId5"/>
              </a:rPr>
              <a:t>http://www.regeringen.se/rapporter/2011/10/n2011.12</a:t>
            </a:r>
            <a:r>
              <a:rPr lang="sv-SE" sz="2400" dirty="0" smtClean="0">
                <a:hlinkClick r:id="rId5"/>
              </a:rPr>
              <a:t>/</a:t>
            </a:r>
            <a:r>
              <a:rPr lang="sv-SE" sz="2400" dirty="0" smtClean="0"/>
              <a:t>  </a:t>
            </a:r>
          </a:p>
          <a:p>
            <a:endParaRPr lang="en-GB" dirty="0"/>
          </a:p>
        </p:txBody>
      </p:sp>
    </p:spTree>
    <p:extLst>
      <p:ext uri="{BB962C8B-B14F-4D97-AF65-F5344CB8AC3E}">
        <p14:creationId xmlns:p14="http://schemas.microsoft.com/office/powerpoint/2010/main" val="32406532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Målsättning med presentationen</a:t>
            </a:r>
            <a:endParaRPr lang="en-GB" dirty="0"/>
          </a:p>
        </p:txBody>
      </p:sp>
      <p:sp>
        <p:nvSpPr>
          <p:cNvPr id="3" name="Platshållare för innehåll 2"/>
          <p:cNvSpPr>
            <a:spLocks noGrp="1"/>
          </p:cNvSpPr>
          <p:nvPr>
            <p:ph idx="1"/>
          </p:nvPr>
        </p:nvSpPr>
        <p:spPr/>
        <p:txBody>
          <a:bodyPr/>
          <a:lstStyle/>
          <a:p>
            <a:r>
              <a:rPr lang="sv-SE" dirty="0" smtClean="0"/>
              <a:t>Ha kännedom om politiska styrdokument om öppna data som exempelvis G8-ODC, Digital </a:t>
            </a:r>
            <a:r>
              <a:rPr lang="sv-SE" dirty="0" err="1" smtClean="0"/>
              <a:t>Single</a:t>
            </a:r>
            <a:r>
              <a:rPr lang="sv-SE" dirty="0" smtClean="0"/>
              <a:t> Market </a:t>
            </a:r>
            <a:r>
              <a:rPr lang="sv-SE" dirty="0" err="1" smtClean="0"/>
              <a:t>Strategy</a:t>
            </a:r>
            <a:r>
              <a:rPr lang="sv-SE" dirty="0" smtClean="0"/>
              <a:t> från EU och den svenska digitala agendan</a:t>
            </a:r>
          </a:p>
          <a:p>
            <a:r>
              <a:rPr lang="sv-SE" dirty="0" smtClean="0"/>
              <a:t>Ha kännedom om förväntade nyttoeffekter med öppna data</a:t>
            </a:r>
          </a:p>
          <a:p>
            <a:r>
              <a:rPr lang="sv-SE" dirty="0" smtClean="0"/>
              <a:t>Ha kännedom om PSI-direktivet och dess relation till öppna data</a:t>
            </a:r>
          </a:p>
        </p:txBody>
      </p:sp>
      <p:pic>
        <p:nvPicPr>
          <p:cNvPr id="5" name="Inspelat lju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tretch>
            <a:fillRect/>
          </a:stretch>
        </p:blipFill>
        <p:spPr>
          <a:xfrm>
            <a:off x="8534400" y="541338"/>
            <a:ext cx="609600" cy="609600"/>
          </a:xfrm>
          <a:prstGeom prst="rect">
            <a:avLst/>
          </a:prstGeom>
        </p:spPr>
      </p:pic>
    </p:spTree>
    <p:extLst>
      <p:ext uri="{BB962C8B-B14F-4D97-AF65-F5344CB8AC3E}">
        <p14:creationId xmlns:p14="http://schemas.microsoft.com/office/powerpoint/2010/main" val="34861706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56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G8 </a:t>
            </a:r>
            <a:r>
              <a:rPr lang="sv-SE" dirty="0" err="1" smtClean="0"/>
              <a:t>Open</a:t>
            </a:r>
            <a:r>
              <a:rPr lang="sv-SE" dirty="0" smtClean="0"/>
              <a:t> Data Charter</a:t>
            </a:r>
            <a:endParaRPr lang="en-GB" dirty="0"/>
          </a:p>
        </p:txBody>
      </p:sp>
      <p:sp>
        <p:nvSpPr>
          <p:cNvPr id="3" name="Platshållare för innehåll 2"/>
          <p:cNvSpPr>
            <a:spLocks noGrp="1"/>
          </p:cNvSpPr>
          <p:nvPr>
            <p:ph idx="1"/>
          </p:nvPr>
        </p:nvSpPr>
        <p:spPr/>
        <p:txBody>
          <a:bodyPr/>
          <a:lstStyle/>
          <a:p>
            <a:r>
              <a:rPr lang="sv-SE" dirty="0" smtClean="0"/>
              <a:t>Undertecknades 2013 av G8-länderna (Frankrike, Italien, Japan, Kanada, Ryssland Storbritannien, Tyskland och USA).</a:t>
            </a:r>
          </a:p>
          <a:p>
            <a:r>
              <a:rPr lang="sv-SE" dirty="0" smtClean="0"/>
              <a:t>Flitigt refererad i andra strategier för öppna data, exempelvis </a:t>
            </a:r>
            <a:r>
              <a:rPr lang="sv-SE" dirty="0" err="1" smtClean="0"/>
              <a:t>EU’s</a:t>
            </a:r>
            <a:endParaRPr lang="sv-SE" dirty="0" smtClean="0"/>
          </a:p>
        </p:txBody>
      </p:sp>
      <p:pic>
        <p:nvPicPr>
          <p:cNvPr id="4" name="Inspelat lju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tretch>
            <a:fillRect/>
          </a:stretch>
        </p:blipFill>
        <p:spPr>
          <a:xfrm>
            <a:off x="8077200" y="541338"/>
            <a:ext cx="609600" cy="609600"/>
          </a:xfrm>
          <a:prstGeom prst="rect">
            <a:avLst/>
          </a:prstGeom>
        </p:spPr>
      </p:pic>
    </p:spTree>
    <p:extLst>
      <p:ext uri="{BB962C8B-B14F-4D97-AF65-F5344CB8AC3E}">
        <p14:creationId xmlns:p14="http://schemas.microsoft.com/office/powerpoint/2010/main" val="2675697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07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Förväntade nyttor</a:t>
            </a:r>
            <a:endParaRPr lang="en-GB" dirty="0"/>
          </a:p>
        </p:txBody>
      </p:sp>
      <p:sp>
        <p:nvSpPr>
          <p:cNvPr id="3" name="Platshållare för innehåll 2"/>
          <p:cNvSpPr>
            <a:spLocks noGrp="1"/>
          </p:cNvSpPr>
          <p:nvPr>
            <p:ph idx="1"/>
          </p:nvPr>
        </p:nvSpPr>
        <p:spPr/>
        <p:txBody>
          <a:bodyPr/>
          <a:lstStyle/>
          <a:p>
            <a:r>
              <a:rPr lang="sv-SE" dirty="0" smtClean="0"/>
              <a:t>Effektivare offentlig förvaltning genom öppnare debatt och minskad korruption</a:t>
            </a:r>
          </a:p>
          <a:p>
            <a:pPr lvl="1"/>
            <a:r>
              <a:rPr lang="sv-SE" dirty="0" smtClean="0"/>
              <a:t>Ökad kunskap om hur naturresurser används</a:t>
            </a:r>
          </a:p>
          <a:p>
            <a:pPr lvl="1"/>
            <a:r>
              <a:rPr lang="sv-SE" dirty="0" smtClean="0"/>
              <a:t>Ökad kunskap om markanvändning</a:t>
            </a:r>
          </a:p>
          <a:p>
            <a:r>
              <a:rPr lang="sv-SE" dirty="0" smtClean="0"/>
              <a:t>Relevantare krav på offentlig förvaltning</a:t>
            </a:r>
          </a:p>
          <a:p>
            <a:r>
              <a:rPr lang="sv-SE" dirty="0" smtClean="0"/>
              <a:t>Innovationer inom privat sektor vilket skapar nya arbetstillfällen </a:t>
            </a:r>
            <a:r>
              <a:rPr lang="sv-SE" dirty="0" err="1" smtClean="0"/>
              <a:t>etc</a:t>
            </a:r>
            <a:endParaRPr lang="sv-SE" dirty="0" smtClean="0"/>
          </a:p>
          <a:p>
            <a:endParaRPr lang="en-GB" dirty="0"/>
          </a:p>
        </p:txBody>
      </p:sp>
      <p:pic>
        <p:nvPicPr>
          <p:cNvPr id="5" name="Inspelat lju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tretch>
            <a:fillRect/>
          </a:stretch>
        </p:blipFill>
        <p:spPr>
          <a:xfrm>
            <a:off x="8244408" y="536576"/>
            <a:ext cx="609600" cy="609600"/>
          </a:xfrm>
          <a:prstGeom prst="rect">
            <a:avLst/>
          </a:prstGeom>
        </p:spPr>
      </p:pic>
    </p:spTree>
    <p:extLst>
      <p:ext uri="{BB962C8B-B14F-4D97-AF65-F5344CB8AC3E}">
        <p14:creationId xmlns:p14="http://schemas.microsoft.com/office/powerpoint/2010/main" val="15151782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13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G8 ODC – 5 principer</a:t>
            </a:r>
            <a:endParaRPr lang="en-GB" dirty="0"/>
          </a:p>
        </p:txBody>
      </p:sp>
      <p:sp>
        <p:nvSpPr>
          <p:cNvPr id="3" name="Platshållare för innehåll 2"/>
          <p:cNvSpPr>
            <a:spLocks noGrp="1"/>
          </p:cNvSpPr>
          <p:nvPr>
            <p:ph idx="1"/>
          </p:nvPr>
        </p:nvSpPr>
        <p:spPr/>
        <p:txBody>
          <a:bodyPr/>
          <a:lstStyle/>
          <a:p>
            <a:r>
              <a:rPr lang="sv-SE" sz="2600" dirty="0" smtClean="0"/>
              <a:t>Öppna data från offentliga myndigheter ska vara allmän regel (undantag för personlig integritet, nationell säkerhet </a:t>
            </a:r>
            <a:r>
              <a:rPr lang="sv-SE" sz="2600" dirty="0" err="1" smtClean="0"/>
              <a:t>etc</a:t>
            </a:r>
            <a:r>
              <a:rPr lang="sv-SE" sz="2600" dirty="0" smtClean="0"/>
              <a:t>).</a:t>
            </a:r>
          </a:p>
          <a:p>
            <a:r>
              <a:rPr lang="sv-SE" sz="2600" dirty="0" smtClean="0"/>
              <a:t>Data ska vara aktuell, relevant och ha hög noggrannhet</a:t>
            </a:r>
          </a:p>
          <a:p>
            <a:r>
              <a:rPr lang="sv-SE" sz="2600" dirty="0" smtClean="0"/>
              <a:t>Användbar för alla (utan kostnad, inga krav på registrering </a:t>
            </a:r>
            <a:r>
              <a:rPr lang="sv-SE" sz="2600" dirty="0" err="1" smtClean="0"/>
              <a:t>etc</a:t>
            </a:r>
            <a:r>
              <a:rPr lang="sv-SE" sz="2600" dirty="0" smtClean="0"/>
              <a:t>).</a:t>
            </a:r>
          </a:p>
          <a:p>
            <a:r>
              <a:rPr lang="sv-SE" sz="2600" dirty="0" smtClean="0"/>
              <a:t>Öppna data för bättre myndighetsutövning (baseras på standarder </a:t>
            </a:r>
            <a:r>
              <a:rPr lang="sv-SE" sz="2600" dirty="0" err="1" smtClean="0"/>
              <a:t>etc</a:t>
            </a:r>
            <a:r>
              <a:rPr lang="sv-SE" sz="2600" dirty="0" smtClean="0"/>
              <a:t>)</a:t>
            </a:r>
          </a:p>
          <a:p>
            <a:r>
              <a:rPr lang="sv-SE" sz="2600" dirty="0" smtClean="0"/>
              <a:t>Öppna data för att stödja innovation (öppna licenser, inga avgifter, maskinläsbart </a:t>
            </a:r>
            <a:r>
              <a:rPr lang="sv-SE" sz="2600" dirty="0" err="1" smtClean="0"/>
              <a:t>etc</a:t>
            </a:r>
            <a:r>
              <a:rPr lang="sv-SE" sz="2600" dirty="0" smtClean="0"/>
              <a:t>)</a:t>
            </a:r>
          </a:p>
          <a:p>
            <a:endParaRPr lang="en-GB" dirty="0"/>
          </a:p>
        </p:txBody>
      </p:sp>
      <p:pic>
        <p:nvPicPr>
          <p:cNvPr id="5" name="Inspelat lju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tretch>
            <a:fillRect/>
          </a:stretch>
        </p:blipFill>
        <p:spPr>
          <a:xfrm>
            <a:off x="8087544" y="536576"/>
            <a:ext cx="609600" cy="609600"/>
          </a:xfrm>
          <a:prstGeom prst="rect">
            <a:avLst/>
          </a:prstGeom>
        </p:spPr>
      </p:pic>
    </p:spTree>
    <p:extLst>
      <p:ext uri="{BB962C8B-B14F-4D97-AF65-F5344CB8AC3E}">
        <p14:creationId xmlns:p14="http://schemas.microsoft.com/office/powerpoint/2010/main" val="39187192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95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Några värdefulla datamängder</a:t>
            </a:r>
            <a:endParaRPr lang="en-GB" dirty="0"/>
          </a:p>
        </p:txBody>
      </p:sp>
      <p:sp>
        <p:nvSpPr>
          <p:cNvPr id="3" name="Platshållare för innehåll 2"/>
          <p:cNvSpPr>
            <a:spLocks noGrp="1"/>
          </p:cNvSpPr>
          <p:nvPr>
            <p:ph idx="1"/>
          </p:nvPr>
        </p:nvSpPr>
        <p:spPr/>
        <p:txBody>
          <a:bodyPr/>
          <a:lstStyle/>
          <a:p>
            <a:r>
              <a:rPr lang="sv-SE" dirty="0" smtClean="0"/>
              <a:t>Topografi, postnummer, nationella kartor, kommunala kartor </a:t>
            </a:r>
            <a:r>
              <a:rPr lang="sv-SE" dirty="0" err="1" smtClean="0"/>
              <a:t>etc</a:t>
            </a:r>
            <a:endParaRPr lang="sv-SE" dirty="0" smtClean="0"/>
          </a:p>
          <a:p>
            <a:r>
              <a:rPr lang="sv-SE" dirty="0" smtClean="0"/>
              <a:t>Fjärranalysdata (väder, jordbruk, skogsbruk, jakt, fiske)</a:t>
            </a:r>
          </a:p>
          <a:p>
            <a:r>
              <a:rPr lang="sv-SE" dirty="0" smtClean="0"/>
              <a:t>Miljödata (föroreningar, energiförbrukning)</a:t>
            </a:r>
          </a:p>
          <a:p>
            <a:r>
              <a:rPr lang="sv-SE" dirty="0" smtClean="0"/>
              <a:t>Finans och utveckling (markanvändning, transaktionstider </a:t>
            </a:r>
            <a:r>
              <a:rPr lang="sv-SE" dirty="0" err="1" smtClean="0"/>
              <a:t>etc</a:t>
            </a:r>
            <a:r>
              <a:rPr lang="sv-SE" dirty="0" smtClean="0"/>
              <a:t>)</a:t>
            </a:r>
          </a:p>
          <a:p>
            <a:r>
              <a:rPr lang="sv-SE" dirty="0" smtClean="0"/>
              <a:t>Statistik, hälsa</a:t>
            </a:r>
            <a:endParaRPr lang="en-GB" dirty="0"/>
          </a:p>
        </p:txBody>
      </p:sp>
      <p:pic>
        <p:nvPicPr>
          <p:cNvPr id="5" name="Inspelat lju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tretch>
            <a:fillRect/>
          </a:stretch>
        </p:blipFill>
        <p:spPr>
          <a:xfrm>
            <a:off x="8382000" y="541338"/>
            <a:ext cx="609600" cy="609600"/>
          </a:xfrm>
          <a:prstGeom prst="rect">
            <a:avLst/>
          </a:prstGeom>
        </p:spPr>
      </p:pic>
    </p:spTree>
    <p:extLst>
      <p:ext uri="{BB962C8B-B14F-4D97-AF65-F5344CB8AC3E}">
        <p14:creationId xmlns:p14="http://schemas.microsoft.com/office/powerpoint/2010/main" val="8266275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229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err="1" smtClean="0"/>
              <a:t>McKinsey’s</a:t>
            </a:r>
            <a:r>
              <a:rPr lang="sv-SE" dirty="0" smtClean="0"/>
              <a:t> rapport </a:t>
            </a:r>
            <a:r>
              <a:rPr lang="sv-SE" dirty="0"/>
              <a:t>om öppna data</a:t>
            </a:r>
            <a:endParaRPr lang="en-GB" dirty="0"/>
          </a:p>
        </p:txBody>
      </p:sp>
      <p:sp>
        <p:nvSpPr>
          <p:cNvPr id="3" name="Platshållare för innehåll 2"/>
          <p:cNvSpPr>
            <a:spLocks noGrp="1"/>
          </p:cNvSpPr>
          <p:nvPr>
            <p:ph idx="1"/>
          </p:nvPr>
        </p:nvSpPr>
        <p:spPr>
          <a:xfrm>
            <a:off x="457200" y="1501142"/>
            <a:ext cx="8229600" cy="4525962"/>
          </a:xfrm>
        </p:spPr>
        <p:txBody>
          <a:bodyPr/>
          <a:lstStyle/>
          <a:p>
            <a:r>
              <a:rPr lang="sv-SE" dirty="0" smtClean="0"/>
              <a:t>Uppskattar </a:t>
            </a:r>
            <a:r>
              <a:rPr lang="sv-SE" dirty="0"/>
              <a:t>det globala värdet av öppna data till </a:t>
            </a:r>
            <a:r>
              <a:rPr lang="sv-SE" dirty="0" smtClean="0"/>
              <a:t>c:a 3000 B-USD årligen (varav 900 B-USD i Europa)</a:t>
            </a:r>
          </a:p>
          <a:p>
            <a:pPr lvl="1"/>
            <a:r>
              <a:rPr lang="sv-SE" dirty="0" smtClean="0"/>
              <a:t>Ökad effektivitet</a:t>
            </a:r>
          </a:p>
          <a:p>
            <a:pPr lvl="1"/>
            <a:r>
              <a:rPr lang="sv-SE" dirty="0" smtClean="0"/>
              <a:t>Nya produkter och tjänster</a:t>
            </a:r>
          </a:p>
          <a:p>
            <a:pPr lvl="1"/>
            <a:r>
              <a:rPr lang="sv-SE" dirty="0" smtClean="0"/>
              <a:t>Konsumentnytta (mer än 50 %)</a:t>
            </a:r>
          </a:p>
          <a:p>
            <a:r>
              <a:rPr lang="sv-SE" dirty="0" smtClean="0"/>
              <a:t>Öppna offentliga (</a:t>
            </a:r>
            <a:r>
              <a:rPr lang="sv-SE" dirty="0" err="1" smtClean="0"/>
              <a:t>governmental</a:t>
            </a:r>
            <a:r>
              <a:rPr lang="sv-SE" dirty="0" smtClean="0"/>
              <a:t>) data är en delmängd av alla öppna data</a:t>
            </a:r>
            <a:endParaRPr lang="en-GB" dirty="0"/>
          </a:p>
          <a:p>
            <a:endParaRPr lang="en-GB" dirty="0"/>
          </a:p>
        </p:txBody>
      </p:sp>
      <p:pic>
        <p:nvPicPr>
          <p:cNvPr id="5" name="Inspelat lju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tretch>
            <a:fillRect/>
          </a:stretch>
        </p:blipFill>
        <p:spPr>
          <a:xfrm>
            <a:off x="8382000" y="191134"/>
            <a:ext cx="609600" cy="609600"/>
          </a:xfrm>
          <a:prstGeom prst="rect">
            <a:avLst/>
          </a:prstGeom>
        </p:spPr>
      </p:pic>
    </p:spTree>
    <p:extLst>
      <p:ext uri="{BB962C8B-B14F-4D97-AF65-F5344CB8AC3E}">
        <p14:creationId xmlns:p14="http://schemas.microsoft.com/office/powerpoint/2010/main" val="11962415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97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Exempel 1: </a:t>
            </a:r>
            <a:r>
              <a:rPr lang="sv-SE" dirty="0" err="1" smtClean="0"/>
              <a:t>Climate</a:t>
            </a:r>
            <a:r>
              <a:rPr lang="sv-SE" dirty="0" smtClean="0"/>
              <a:t> </a:t>
            </a:r>
            <a:r>
              <a:rPr lang="sv-SE" dirty="0" err="1" smtClean="0"/>
              <a:t>Corp</a:t>
            </a:r>
            <a:r>
              <a:rPr lang="sv-SE" dirty="0" smtClean="0"/>
              <a:t>, USA</a:t>
            </a:r>
            <a:endParaRPr lang="en-GB" dirty="0"/>
          </a:p>
        </p:txBody>
      </p:sp>
      <p:sp>
        <p:nvSpPr>
          <p:cNvPr id="3" name="Platshållare för innehåll 2"/>
          <p:cNvSpPr>
            <a:spLocks noGrp="1"/>
          </p:cNvSpPr>
          <p:nvPr>
            <p:ph idx="1"/>
          </p:nvPr>
        </p:nvSpPr>
        <p:spPr/>
        <p:txBody>
          <a:bodyPr/>
          <a:lstStyle/>
          <a:p>
            <a:r>
              <a:rPr lang="sv-SE" dirty="0" smtClean="0"/>
              <a:t>Kombinerar öppna offentliga data</a:t>
            </a:r>
          </a:p>
          <a:p>
            <a:pPr lvl="1"/>
            <a:r>
              <a:rPr lang="sv-SE" dirty="0" smtClean="0"/>
              <a:t>Väderdata (tidsserier under 30 år)</a:t>
            </a:r>
          </a:p>
          <a:p>
            <a:pPr lvl="1"/>
            <a:r>
              <a:rPr lang="sv-SE" dirty="0" smtClean="0"/>
              <a:t>Skördedata (tidsserier under 60 år)</a:t>
            </a:r>
          </a:p>
          <a:p>
            <a:pPr lvl="1"/>
            <a:r>
              <a:rPr lang="sv-SE" dirty="0" smtClean="0"/>
              <a:t>Jordartdata</a:t>
            </a:r>
          </a:p>
          <a:p>
            <a:r>
              <a:rPr lang="sv-SE" dirty="0" smtClean="0"/>
              <a:t>Skapar nya data för prissättning av försäkringar, råd till jordbrukare </a:t>
            </a:r>
            <a:r>
              <a:rPr lang="sv-SE" dirty="0" err="1" smtClean="0"/>
              <a:t>etc</a:t>
            </a:r>
            <a:endParaRPr lang="sv-SE" dirty="0" smtClean="0"/>
          </a:p>
          <a:p>
            <a:r>
              <a:rPr lang="sv-SE" dirty="0" smtClean="0"/>
              <a:t>Såldes för 930 M$</a:t>
            </a:r>
            <a:endParaRPr lang="en-GB" dirty="0"/>
          </a:p>
        </p:txBody>
      </p:sp>
      <p:pic>
        <p:nvPicPr>
          <p:cNvPr id="5" name="Inspelat lju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tretch>
            <a:fillRect/>
          </a:stretch>
        </p:blipFill>
        <p:spPr>
          <a:xfrm>
            <a:off x="8392344" y="536576"/>
            <a:ext cx="609600" cy="609600"/>
          </a:xfrm>
          <a:prstGeom prst="rect">
            <a:avLst/>
          </a:prstGeom>
        </p:spPr>
      </p:pic>
    </p:spTree>
    <p:extLst>
      <p:ext uri="{BB962C8B-B14F-4D97-AF65-F5344CB8AC3E}">
        <p14:creationId xmlns:p14="http://schemas.microsoft.com/office/powerpoint/2010/main" val="22889154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25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uli-geoforum2012">
  <a:themeElements>
    <a:clrScheme name="ULI Geoforum blå sem kurs">
      <a:dk1>
        <a:sysClr val="windowText" lastClr="000000"/>
      </a:dk1>
      <a:lt1>
        <a:sysClr val="window" lastClr="FFFFFF"/>
      </a:lt1>
      <a:dk2>
        <a:srgbClr val="004A99"/>
      </a:dk2>
      <a:lt2>
        <a:srgbClr val="EEECE1"/>
      </a:lt2>
      <a:accent1>
        <a:srgbClr val="00A3D4"/>
      </a:accent1>
      <a:accent2>
        <a:srgbClr val="E95D0F"/>
      </a:accent2>
      <a:accent3>
        <a:srgbClr val="004A99"/>
      </a:accent3>
      <a:accent4>
        <a:srgbClr val="990066"/>
      </a:accent4>
      <a:accent5>
        <a:srgbClr val="66CC33"/>
      </a:accent5>
      <a:accent6>
        <a:srgbClr val="FF0000"/>
      </a:accent6>
      <a:hlink>
        <a:srgbClr val="0000FF"/>
      </a:hlink>
      <a:folHlink>
        <a:srgbClr val="7030A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npassad formgiv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9344</TotalTime>
  <Words>1255</Words>
  <Application>Microsoft Office PowerPoint</Application>
  <PresentationFormat>Bildspel på skärmen (4:3)</PresentationFormat>
  <Paragraphs>155</Paragraphs>
  <Slides>26</Slides>
  <Notes>14</Notes>
  <HiddenSlides>0</HiddenSlides>
  <MMClips>24</MMClips>
  <ScaleCrop>false</ScaleCrop>
  <HeadingPairs>
    <vt:vector size="6" baseType="variant">
      <vt:variant>
        <vt:lpstr>Använt teckensnitt</vt:lpstr>
      </vt:variant>
      <vt:variant>
        <vt:i4>5</vt:i4>
      </vt:variant>
      <vt:variant>
        <vt:lpstr>Tema</vt:lpstr>
      </vt:variant>
      <vt:variant>
        <vt:i4>2</vt:i4>
      </vt:variant>
      <vt:variant>
        <vt:lpstr>Bildrubriker</vt:lpstr>
      </vt:variant>
      <vt:variant>
        <vt:i4>26</vt:i4>
      </vt:variant>
    </vt:vector>
  </HeadingPairs>
  <TitlesOfParts>
    <vt:vector size="33" baseType="lpstr">
      <vt:lpstr>Arial</vt:lpstr>
      <vt:lpstr>Calibri</vt:lpstr>
      <vt:lpstr>Georgia</vt:lpstr>
      <vt:lpstr>ＭＳ Ｐゴシック</vt:lpstr>
      <vt:lpstr>ＭＳ Ｐゴシック</vt:lpstr>
      <vt:lpstr>uli-geoforum2012</vt:lpstr>
      <vt:lpstr>Anpassad formgivning</vt:lpstr>
      <vt:lpstr>Förväntningar på öppna data</vt:lpstr>
      <vt:lpstr>Vill du höra ljudet?</vt:lpstr>
      <vt:lpstr>Målsättning med presentationen</vt:lpstr>
      <vt:lpstr>G8 Open Data Charter</vt:lpstr>
      <vt:lpstr>Förväntade nyttor</vt:lpstr>
      <vt:lpstr>G8 ODC – 5 principer</vt:lpstr>
      <vt:lpstr>Några värdefulla datamängder</vt:lpstr>
      <vt:lpstr>McKinsey’s rapport om öppna data</vt:lpstr>
      <vt:lpstr>Exempel 1: Climate Corp, USA</vt:lpstr>
      <vt:lpstr>Exempel 2: GPS</vt:lpstr>
      <vt:lpstr>7 segment bedömda</vt:lpstr>
      <vt:lpstr>Ex: Transportsektorn</vt:lpstr>
      <vt:lpstr>Nyttoeffekter</vt:lpstr>
      <vt:lpstr>Slutsatser</vt:lpstr>
      <vt:lpstr>Myndigheternas roll</vt:lpstr>
      <vt:lpstr>Open Data Initiative (UK)</vt:lpstr>
      <vt:lpstr>EU:s strategi 2010 - 2015</vt:lpstr>
      <vt:lpstr>Digital Single Market</vt:lpstr>
      <vt:lpstr>Ny e-Gov Action Plan</vt:lpstr>
      <vt:lpstr>Svensk IT-politik</vt:lpstr>
      <vt:lpstr>Digitaliseringskommissionen</vt:lpstr>
      <vt:lpstr>Motiv till PSI-direktivet (2003)</vt:lpstr>
      <vt:lpstr>Uppdatering PSI 2013</vt:lpstr>
      <vt:lpstr>Svenska ”PSI-lagen”</vt:lpstr>
      <vt:lpstr>Sammanfattning</vt:lpstr>
      <vt:lpstr>Referenser</vt:lpstr>
    </vt:vector>
  </TitlesOfParts>
  <Company>Novogit AB</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Förväntningar på öppna data</dc:title>
  <dc:creator>Anders Östman</dc:creator>
  <cp:lastModifiedBy>Lisa Samuelsson</cp:lastModifiedBy>
  <cp:revision>542</cp:revision>
  <cp:lastPrinted>2013-11-08T10:25:51Z</cp:lastPrinted>
  <dcterms:created xsi:type="dcterms:W3CDTF">2012-02-20T08:22:42Z</dcterms:created>
  <dcterms:modified xsi:type="dcterms:W3CDTF">2015-11-30T10:41:47Z</dcterms:modified>
</cp:coreProperties>
</file>